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56" r:id="rId2"/>
    <p:sldId id="267" r:id="rId3"/>
    <p:sldId id="257" r:id="rId4"/>
    <p:sldId id="269" r:id="rId5"/>
    <p:sldId id="268" r:id="rId6"/>
    <p:sldId id="258" r:id="rId7"/>
    <p:sldId id="260" r:id="rId8"/>
    <p:sldId id="261" r:id="rId9"/>
    <p:sldId id="262" r:id="rId10"/>
    <p:sldId id="263" r:id="rId11"/>
    <p:sldId id="264" r:id="rId12"/>
    <p:sldId id="259" r:id="rId13"/>
    <p:sldId id="265" r:id="rId14"/>
    <p:sldId id="272" r:id="rId15"/>
    <p:sldId id="266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6"/>
    <p:penClr>
      <a:srgbClr val="FF0000"/>
    </p:penClr>
  </p:showPr>
  <p:clrMru>
    <a:srgbClr val="0066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81454" autoAdjust="0"/>
  </p:normalViewPr>
  <p:slideViewPr>
    <p:cSldViewPr>
      <p:cViewPr>
        <p:scale>
          <a:sx n="75" d="100"/>
          <a:sy n="75" d="100"/>
        </p:scale>
        <p:origin x="-10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9E11FA-9C54-4997-98AA-D906632A7E6B}" type="datetimeFigureOut">
              <a:rPr lang="ru-RU"/>
              <a:pPr>
                <a:defRPr/>
              </a:pPr>
              <a:t>27.11.2015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91CEB04-03DC-41E9-AD47-5A2268B7E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9AE7FD-F281-450B-B085-91BF82C87008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AB7F04-C9F9-4313-B98F-426D4157EFA4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AF9A2B-C5AC-45B0-BE2D-E2E26B1988A5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6B588B-1FBB-4ADD-99BF-44AAD4166244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72" y="219"/>
              <a:ext cx="1864" cy="3635"/>
              <a:chOff x="2995" y="752"/>
              <a:chExt cx="1864" cy="363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26" y="752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19" y="1783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25" y="2146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0" y="951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28" y="2189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78" y="130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2995" y="2328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6" y="109"/>
              <a:ext cx="350" cy="608"/>
              <a:chOff x="1740" y="866"/>
              <a:chExt cx="127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40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7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80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2"/>
              <a:ext cx="500" cy="496"/>
              <a:chOff x="1727" y="877"/>
              <a:chExt cx="129" cy="155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7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7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53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33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913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913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11767-5E4A-49E5-9CC1-DEE32E17B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BE052-CBC9-46CB-91CC-2E28066F20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7E5A-B380-4C03-8C96-9489552A0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FFFC9-1F6D-49EF-8FFF-9393561F3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60FB2-67E9-4051-AF97-A1E8A7EB4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E8B3B-68A4-4B56-81E1-8A0792B39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EC325-089F-418A-BD50-40916220C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D796E-1AB9-4E19-9FBF-26C1522AD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C6AC8-8239-4A15-AE31-F7A73B724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8F9E0-E562-44FE-AE36-E3A572FB8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34F5F-1B6E-459D-B990-CCC18754D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EDF2-4043-40B8-A1BE-DBAF4D393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923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67" y="1723"/>
                  <a:ext cx="60" cy="28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810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811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11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11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C3155A52-12EF-494F-99EB-1FAF6582C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</p:sldLayoutIdLst>
  <p:transition advTm="3923">
    <p:plus/>
  </p:transition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4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2643187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3075" name="Picture 4" descr="сканирование0001"/>
          <p:cNvPicPr>
            <a:picLocks noChangeAspect="1" noChangeArrowheads="1"/>
          </p:cNvPicPr>
          <p:nvPr/>
        </p:nvPicPr>
        <p:blipFill>
          <a:blip r:embed="rId3"/>
          <a:srcRect l="7700" t="11166" r="26262" b="6345"/>
          <a:stretch>
            <a:fillRect/>
          </a:stretch>
        </p:blipFill>
        <p:spPr bwMode="auto">
          <a:xfrm>
            <a:off x="2786063" y="3643313"/>
            <a:ext cx="338455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Горизонтальный свиток 5"/>
          <p:cNvSpPr/>
          <p:nvPr/>
        </p:nvSpPr>
        <p:spPr bwMode="auto">
          <a:xfrm>
            <a:off x="428625" y="214313"/>
            <a:ext cx="8215313" cy="3000375"/>
          </a:xfrm>
          <a:prstGeom prst="horizontalScrol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b="1" i="1" dirty="0">
                <a:solidFill>
                  <a:schemeClr val="accent4"/>
                </a:solidFill>
              </a:rPr>
              <a:t>Система методической работы в МА ДОУ центр развития </a:t>
            </a:r>
            <a:r>
              <a:rPr lang="ru-RU" sz="3600" b="1" i="1" dirty="0">
                <a:solidFill>
                  <a:schemeClr val="accent4"/>
                </a:solidFill>
              </a:rPr>
              <a:t>ребенка -</a:t>
            </a:r>
            <a:endParaRPr lang="ru-RU" sz="3600" b="1" i="1" dirty="0">
              <a:solidFill>
                <a:schemeClr val="accent4"/>
              </a:solidFill>
            </a:endParaRPr>
          </a:p>
          <a:p>
            <a:pPr algn="ctr">
              <a:defRPr/>
            </a:pPr>
            <a:r>
              <a:rPr lang="ru-RU" sz="3600" b="1" i="1" dirty="0">
                <a:solidFill>
                  <a:schemeClr val="accent4"/>
                </a:solidFill>
              </a:rPr>
              <a:t>детский сад № 137»</a:t>
            </a:r>
          </a:p>
          <a:p>
            <a:pPr algn="ctr">
              <a:defRPr/>
            </a:pPr>
            <a:endParaRPr lang="ru-RU" sz="3600" b="1" i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dirty="0" smtClean="0"/>
              <a:t>Фронтальные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sz="2000" smtClean="0"/>
              <a:t>Педагогический  совет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smtClean="0"/>
              <a:t>Психолого-педагогические семинары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smtClean="0"/>
              <a:t>Аукционы знаний, методических находок, идей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smtClean="0"/>
              <a:t>Педагогические и методические ринги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smtClean="0"/>
              <a:t>«Круглый стол»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smtClean="0"/>
              <a:t>Теоретические и практические конференции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smtClean="0"/>
              <a:t>КМС (конкурс методических находок- «Педагогический звездопад»)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smtClean="0"/>
              <a:t>КВН</a:t>
            </a:r>
          </a:p>
          <a:p>
            <a:pPr eaLnBrk="1" hangingPunct="1">
              <a:buFont typeface="Wingdings" pitchFamily="2" charset="2"/>
              <a:buChar char="ü"/>
            </a:pPr>
            <a:endParaRPr lang="ru-RU" sz="2000" smtClean="0"/>
          </a:p>
        </p:txBody>
      </p:sp>
    </p:spTree>
    <p:custDataLst>
      <p:tags r:id="rId1"/>
    </p:custDataLst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773737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7700" y="981075"/>
            <a:ext cx="7669213" cy="52562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dirty="0" smtClean="0"/>
              <a:t>   </a:t>
            </a:r>
            <a:r>
              <a:rPr lang="ru-RU" sz="2400" dirty="0" smtClean="0">
                <a:latin typeface="Arial" charset="0"/>
                <a:cs typeface="Arial" charset="0"/>
              </a:rPr>
              <a:t>Показателем качественного построения методической работы в ДОУ является      </a:t>
            </a: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latin typeface="Arial" charset="0"/>
                <a:cs typeface="Arial" charset="0"/>
              </a:rPr>
              <a:t>                                                        МОНИТОРИНГ.</a:t>
            </a:r>
            <a:br>
              <a:rPr lang="ru-RU" sz="2400" b="1" i="1" dirty="0" smtClean="0">
                <a:latin typeface="Arial" charset="0"/>
                <a:cs typeface="Arial" charset="0"/>
              </a:rPr>
            </a:br>
            <a:r>
              <a:rPr lang="ru-RU" sz="2400" dirty="0" smtClean="0">
                <a:latin typeface="Arial" charset="0"/>
                <a:cs typeface="Arial" charset="0"/>
              </a:rPr>
              <a:t>В соответствии с </a:t>
            </a:r>
            <a:r>
              <a:rPr lang="ru-RU" sz="2400" dirty="0" smtClean="0">
                <a:latin typeface="Arial" charset="0"/>
                <a:cs typeface="Arial" charset="0"/>
              </a:rPr>
              <a:t>ФГОС ДО система </a:t>
            </a:r>
            <a:r>
              <a:rPr lang="ru-RU" sz="2400" dirty="0" smtClean="0">
                <a:latin typeface="Arial" charset="0"/>
                <a:cs typeface="Arial" charset="0"/>
              </a:rPr>
              <a:t>мониторинга достижений детьми планируемых результатов освоения Программы обеспечивает комплексный подход к оценке итоговых и промежуточных результатов освоения Программы, позволяет осуществлять оценку динамики достижений детей. Организация мониторинга в нашем детском саду соответствует требованиям </a:t>
            </a:r>
            <a:r>
              <a:rPr lang="ru-RU" sz="2400" dirty="0" smtClean="0">
                <a:latin typeface="Arial" charset="0"/>
                <a:cs typeface="Arial" charset="0"/>
              </a:rPr>
              <a:t>ФГОС.</a:t>
            </a:r>
            <a:endParaRPr lang="ru-RU" sz="2800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486400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ДОУ ведется планомерная, систематическая и эффективная работа по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повышению квалификации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 также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профессиональной и теоретической  подготовки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 учетом современных требований к качеству дошкольного образования: все педагоги ДОУ своевременно проходят курсы повышения квалификации, проводят работу по самообразованию, работают в сетевых сообществах.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Организована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работа  по изучению, обобщению и внедрению передового педагогического опыта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 в период с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2015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г.г.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 уровне ДОУ обобщено 5 опытов работы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6638925"/>
          </a:xfrm>
        </p:spPr>
        <p:txBody>
          <a:bodyPr/>
          <a:lstStyle/>
          <a:p>
            <a:pPr algn="l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Организована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работа  по изучению, обобщению и внедрению передового педагогического опыта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 в период с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2015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г.г.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 уровне ДОУ обобщено 5 опытов работы педагогов ДОУ: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Афанасьева Н.М.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(воспитатель логопедической группы) «Воспитание патриотизма средствами программы «Приобщение детей к истокам русской народной культуры»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Быковская Р.Ю.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(инструктор по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физ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/культуре)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«Оздоровление организма детей средствами организации занятий в бассейне»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Данилова Л.Б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(воспитатель) «Развитие творческих способностей детей через словесное искусство»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Мощанецкая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В.В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(воспитатель логопедической группы)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«Развитие речи детей с ОНР через совершенствование мелкой моторики»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Романенко Т.В.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(учитель-логопед) «Использование метода наглядного моделирования при обучении детей с ОНР связному рассказыванию»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270500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Результатами работы педагогов стали созданные в группах мини-музеи по приобщению детей к истокам русской народной культуры: «Курочка-</a:t>
            </a:r>
            <a:r>
              <a:rPr lang="ru-RU" sz="2400" dirty="0" err="1" smtClean="0"/>
              <a:t>Рябушечка</a:t>
            </a:r>
            <a:r>
              <a:rPr lang="ru-RU" sz="2400" dirty="0" smtClean="0"/>
              <a:t>», музей Домовенка Кузи, «Кони, мои кони», музей народной игрушки и др.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Подготовлен практический материал из опыта работы ДОУ по теме «Моделирование предметно-развивающей среды» для  издания ЦРО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Работы детей по теме «Хабаровск – город мастеров» представлены на городской выставке-ярмарке и отмечены памятным знаком администрации г. </a:t>
            </a:r>
            <a:r>
              <a:rPr lang="ru-RU" sz="2400" dirty="0" smtClean="0"/>
              <a:t>Хабаровска (</a:t>
            </a:r>
            <a:r>
              <a:rPr lang="ru-RU" sz="2400" dirty="0" smtClean="0"/>
              <a:t>2012 </a:t>
            </a:r>
            <a:r>
              <a:rPr lang="ru-RU" sz="2400" dirty="0" smtClean="0"/>
              <a:t>г.)</a:t>
            </a:r>
            <a:endParaRPr lang="ru-RU" sz="2400" dirty="0"/>
          </a:p>
        </p:txBody>
      </p:sp>
    </p:spTree>
  </p:cSld>
  <p:clrMapOvr>
    <a:masterClrMapping/>
  </p:clrMapOvr>
  <p:transition advTm="3923"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2913" y="476250"/>
            <a:ext cx="8243887" cy="5689600"/>
          </a:xfrm>
        </p:spPr>
        <p:txBody>
          <a:bodyPr/>
          <a:lstStyle/>
          <a:p>
            <a:pPr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 целью повышения уровня профессионального мастерства педагогов в ДОУ практикуется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проектная деятельность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цель которой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научить педагогов анализировать и оценивать свои профессиональные качества, развивать мотивацию к профессиональному росту, вывести каждого педагогического работника на более высокий уровень</a:t>
            </a:r>
            <a: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Педагогами ДОУ разработаны и реализованы проекты: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«Правила дорожного движения – знать всем без исключения» (воспитатель Токарь Н.Г.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г.)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«Моя малая Родина» (воспитатель Афанасьева Н.М.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2013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г.)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«Движение – это жизнь» 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физ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/инструктор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Манакова С.В.2013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г.)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День Победы» (воспитатель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Ивасенко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И.А. 2015 г.)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«Моя семья» (воспитатель Назарова Е.В. 2015 г.)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рамках ДОУ реализован проект «Работа детского сада и семьи по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здоровьесбережению – слагаемые здоровья»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(2015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г.г.)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Анализ представленных проектов показал, что педагоги имеют творческий потенциал, способны совершенствовать  работу на основе проектирования стратегий своего профессионального роста.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549275"/>
            <a:ext cx="8243887" cy="4967288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Методическая работа в ДОУ занимает особо важное место, поскольку она дает возможность каждому педагогу включиться в инновационную деятельность с целью повышения своей квалификации, осмысления своего опыта, проектирования своего профессионального роста на ближайшую или отдаленную перспективу. В нашем ДОУ используется  методическое сообщество –  творческая группа. Работая в творческой группе, педагоги разрабатывают интересующую их проблему, т.е. создают некий продукт, продвигающий их на более высокий уровень педагогического мастерства.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773737"/>
          </a:xfrm>
        </p:spPr>
        <p:txBody>
          <a:bodyPr/>
          <a:lstStyle/>
          <a:p>
            <a:pPr algn="l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 период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2012-2015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г.г. в ДОУ работали творческие группы по темам: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«Правовое воспитание дошкольников» (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г.)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«Организация работы ДОУ на диагностической основе» (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2013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г.)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«Обеспечение введения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ФГОС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 структуре основной общеобразовательной программы ДОУ» (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2015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г.)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Были решены проблемы: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- повышения правовой культуры педагогов, родителей 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детей;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- совершенствования профессионального мастерства педагогов;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- создание ООП ДОУ в соответствии с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ФГОС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923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650" y="765175"/>
            <a:ext cx="7931150" cy="4751388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Актуальность проблемы подготовки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высоко-квалифицированного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свободно мыслящего, активно действующего воспитателя на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совре-менном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этапе в связи с возрождающимся подходом к человеку как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самоценности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очевидна для всех.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Помочь воспитателю овладеть новым педагогическим мышлением, готовностью к решению сложных задач в системе образования, к повышению своего педагогического мастерства призвана специально организованная методическая работа.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846762"/>
          </a:xfrm>
        </p:spPr>
        <p:txBody>
          <a:bodyPr/>
          <a:lstStyle/>
          <a:p>
            <a:pPr>
              <a:defRPr/>
            </a:pPr>
            <a:endParaRPr lang="ru-RU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88913"/>
            <a:ext cx="7848600" cy="51847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         Методическая работа в ДОУ – это </a:t>
            </a:r>
            <a:r>
              <a:rPr lang="ru-RU" sz="24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целост-ная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, основанная на достижениях науки  и передового педагогического опыта система взаимосвязанных мер, направленных на всестороннее повышение квалификации и профессионального мастерства каждого воспитателя и коллектива в целом.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   Задача руководителя ДОУ заключается в том, чтобы выработать систему, найти </a:t>
            </a:r>
            <a:r>
              <a:rPr lang="ru-RU" sz="24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эффектив-ные</a:t>
            </a:r>
            <a:r>
              <a:rPr lang="ru-RU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методы повышения педагогического мастерства </a:t>
            </a:r>
          </a:p>
        </p:txBody>
      </p:sp>
    </p:spTree>
    <p:custDataLst>
      <p:tags r:id="rId1"/>
    </p:custDataLst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43887" cy="6408738"/>
          </a:xfrm>
        </p:spPr>
        <p:txBody>
          <a:bodyPr/>
          <a:lstStyle/>
          <a:p>
            <a:pPr algn="l">
              <a:defRPr/>
            </a:pPr>
            <a:r>
              <a:rPr lang="ru-RU" sz="2800" b="1" i="1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Цель и задачи методической работы ДОУ № 137, работающего в режиме развития:</a:t>
            </a:r>
            <a:r>
              <a:rPr lang="ru-RU" sz="2000" b="1" i="1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i="1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i="1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cs typeface="Arial" pitchFamily="34" charset="0"/>
              </a:rPr>
              <a:t>ЦЕЛЬ:</a:t>
            </a:r>
            <a:r>
              <a:rPr lang="ru-RU" sz="2000" dirty="0" smtClean="0">
                <a:cs typeface="Arial" pitchFamily="34" charset="0"/>
              </a:rPr>
              <a:t>  создание образовательной  среды, в которой полностью будет реализован творческий потенциал каждого педагога и всего педагогического коллектива; достижение высокой эффективности воспитательно-образовательной работы с детьми на уровне современных требований</a:t>
            </a:r>
            <a:r>
              <a:rPr lang="ru-RU" sz="2000" b="1" dirty="0" smtClean="0">
                <a:cs typeface="Arial" pitchFamily="34" charset="0"/>
              </a:rPr>
              <a:t> </a:t>
            </a:r>
            <a:br>
              <a:rPr lang="ru-RU" sz="2000" b="1" dirty="0" smtClean="0">
                <a:cs typeface="Arial" pitchFamily="34" charset="0"/>
              </a:rPr>
            </a:br>
            <a:r>
              <a:rPr lang="ru-RU" sz="2000" b="1" i="1" dirty="0" smtClean="0">
                <a:cs typeface="Arial" pitchFamily="34" charset="0"/>
              </a:rPr>
              <a:t>ОСНОВНЫЕ  ЗАДАЧИ  РАБОТЫ:</a:t>
            </a:r>
            <a:br>
              <a:rPr lang="ru-RU" sz="2000" b="1" i="1" dirty="0" smtClean="0">
                <a:cs typeface="Arial" pitchFamily="34" charset="0"/>
              </a:rPr>
            </a:br>
            <a:r>
              <a:rPr lang="ru-RU" sz="2000" b="1" i="1" dirty="0" smtClean="0">
                <a:cs typeface="Arial" pitchFamily="34" charset="0"/>
              </a:rPr>
              <a:t> </a:t>
            </a:r>
            <a:r>
              <a:rPr lang="ru-RU" sz="2000" b="1" dirty="0" smtClean="0">
                <a:cs typeface="Arial" pitchFamily="34" charset="0"/>
              </a:rPr>
              <a:t>1.</a:t>
            </a:r>
            <a:r>
              <a:rPr lang="ru-RU" sz="2000" dirty="0" smtClean="0">
                <a:cs typeface="Arial" pitchFamily="34" charset="0"/>
              </a:rPr>
              <a:t> Расширить и  систематизировать знания педагогов по актуальным направлениям психолого-педагогической науки и практики в  рамках модернизации образования </a:t>
            </a:r>
            <a:br>
              <a:rPr lang="ru-RU" sz="2000" dirty="0" smtClean="0">
                <a:cs typeface="Arial" pitchFamily="34" charset="0"/>
              </a:rPr>
            </a:br>
            <a:r>
              <a:rPr lang="ru-RU" sz="2000" b="1" dirty="0" smtClean="0">
                <a:cs typeface="Arial" pitchFamily="34" charset="0"/>
              </a:rPr>
              <a:t>2</a:t>
            </a:r>
            <a:r>
              <a:rPr lang="ru-RU" sz="2000" dirty="0" smtClean="0">
                <a:cs typeface="Arial" pitchFamily="34" charset="0"/>
              </a:rPr>
              <a:t>.  Создать эффективную систему методической помощи в ДОУ по обеспечению практической деятельности педагогов, обобщению и распространению ППО</a:t>
            </a:r>
            <a:br>
              <a:rPr lang="ru-RU" sz="2000" dirty="0" smtClean="0">
                <a:cs typeface="Arial" pitchFamily="34" charset="0"/>
              </a:rPr>
            </a:br>
            <a:r>
              <a:rPr lang="ru-RU" sz="2000" b="1" dirty="0" smtClean="0">
                <a:cs typeface="Arial" pitchFamily="34" charset="0"/>
              </a:rPr>
              <a:t>3</a:t>
            </a:r>
            <a:r>
              <a:rPr lang="ru-RU" sz="2000" dirty="0" smtClean="0">
                <a:cs typeface="Arial" pitchFamily="34" charset="0"/>
              </a:rPr>
              <a:t>. Организовать исследовательскую, экспериментальную работу по прогнозированию, проектированию и моделированию деятельности ДОУ 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400" b="1" i="1" dirty="0">
              <a:solidFill>
                <a:srgbClr val="0066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064500" cy="748823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> </a:t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2800" b="1" i="1" dirty="0" smtClean="0">
                <a:solidFill>
                  <a:srgbClr val="006699"/>
                </a:solidFill>
              </a:rPr>
              <a:t>Основные критерии методической работы</a:t>
            </a: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2400" b="1" i="1" dirty="0" smtClean="0">
                <a:solidFill>
                  <a:srgbClr val="006699"/>
                </a:solidFill>
              </a:rPr>
              <a:t>Системность</a:t>
            </a:r>
            <a:r>
              <a:rPr lang="ru-RU" sz="2400" dirty="0" smtClean="0">
                <a:solidFill>
                  <a:srgbClr val="006699"/>
                </a:solidFill>
              </a:rPr>
              <a:t> </a:t>
            </a:r>
            <a:r>
              <a:rPr lang="ru-RU" sz="2400" dirty="0" smtClean="0"/>
              <a:t>– соответствие целей и задач содержанию и формам методической работы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b="1" i="1" dirty="0" smtClean="0">
                <a:solidFill>
                  <a:srgbClr val="006699"/>
                </a:solidFill>
              </a:rPr>
              <a:t>Дифференциация</a:t>
            </a:r>
            <a:r>
              <a:rPr lang="ru-RU" sz="2400" dirty="0" smtClean="0">
                <a:solidFill>
                  <a:srgbClr val="006699"/>
                </a:solidFill>
              </a:rPr>
              <a:t> </a:t>
            </a:r>
            <a:r>
              <a:rPr lang="ru-RU" sz="2400" dirty="0" smtClean="0"/>
              <a:t>– большой удельный вес в системе методической работы индивидуальных и групповых занятий с воспитателями, исходя из уровня их профессионализма, готовности к саморазвитию и др.</a:t>
            </a:r>
            <a:br>
              <a:rPr lang="ru-RU" sz="24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b="1" i="1" dirty="0" err="1" smtClean="0">
                <a:solidFill>
                  <a:srgbClr val="006699"/>
                </a:solidFill>
              </a:rPr>
              <a:t>Этапность</a:t>
            </a:r>
            <a:r>
              <a:rPr lang="ru-RU" sz="2400" b="1" i="1" dirty="0" smtClean="0"/>
              <a:t> – </a:t>
            </a:r>
            <a:r>
              <a:rPr lang="ru-RU" sz="2400" dirty="0" smtClean="0"/>
              <a:t>показатели эффективности методической работы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endParaRPr lang="ru-RU" sz="3600" dirty="0"/>
          </a:p>
        </p:txBody>
      </p:sp>
    </p:spTree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dirty="0" smtClean="0"/>
              <a:t>Направления</a:t>
            </a:r>
            <a:br>
              <a:rPr lang="ru-RU" sz="2800" b="1" i="1" dirty="0" smtClean="0"/>
            </a:br>
            <a:r>
              <a:rPr lang="ru-RU" sz="2800" b="1" i="1" dirty="0" smtClean="0"/>
              <a:t>методической работы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Воспитательное – </a:t>
            </a:r>
            <a:r>
              <a:rPr lang="ru-RU" sz="2000" smtClean="0"/>
              <a:t>повышение квалификации педагогов по вопросам теории и методики воспитания дошкольников в условиях личностного подхода и гума-низации воспитательного процесса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Дидактическое – </a:t>
            </a:r>
            <a:r>
              <a:rPr lang="ru-RU" sz="2000" smtClean="0"/>
              <a:t>обновление знаний воспита-телей по наиболее актуальным проблемам повышения эффективности обучения детей в ДОУ</a:t>
            </a:r>
            <a:endParaRPr lang="ru-RU" sz="2000" i="1" smtClean="0"/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Психологическое – </a:t>
            </a:r>
            <a:r>
              <a:rPr lang="ru-RU" sz="2000" smtClean="0"/>
              <a:t>повышение квалификации воспитателей в области общей, возрастной и педагоги-ческой психологии</a:t>
            </a:r>
            <a:endParaRPr lang="ru-RU" sz="2000" b="1" i="1" smtClean="0"/>
          </a:p>
          <a:p>
            <a:pPr eaLnBrk="1" hangingPunct="1">
              <a:lnSpc>
                <a:spcPct val="90000"/>
              </a:lnSpc>
            </a:pPr>
            <a:r>
              <a:rPr lang="ru-RU" sz="2800" b="1" i="1" smtClean="0"/>
              <a:t>Физиологическое - </a:t>
            </a:r>
            <a:r>
              <a:rPr lang="ru-RU" sz="1800" b="1" i="1" smtClean="0"/>
              <a:t> </a:t>
            </a:r>
            <a:r>
              <a:rPr lang="ru-RU" sz="2000" smtClean="0"/>
              <a:t>занятия по общей,  воз-растной физиологии и гигиене</a:t>
            </a:r>
          </a:p>
        </p:txBody>
      </p:sp>
    </p:spTree>
    <p:custDataLst>
      <p:tags r:id="rId1"/>
    </p:custDataLst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333375"/>
            <a:ext cx="8243887" cy="19431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dirty="0" smtClean="0"/>
              <a:t>Активные формы</a:t>
            </a:r>
            <a:br>
              <a:rPr lang="ru-RU" sz="3200" b="1" i="1" dirty="0" smtClean="0"/>
            </a:br>
            <a:r>
              <a:rPr lang="ru-RU" sz="3200" b="1" i="1" dirty="0" smtClean="0"/>
              <a:t>повышения квалификации</a:t>
            </a:r>
            <a:br>
              <a:rPr lang="ru-RU" sz="3200" b="1" i="1" dirty="0" smtClean="0"/>
            </a:br>
            <a:r>
              <a:rPr lang="ru-RU" sz="3200" b="1" i="1" dirty="0" smtClean="0"/>
              <a:t>педагогов в ДОУ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565400"/>
            <a:ext cx="4691063" cy="38163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sz="2800" b="1" i="1" smtClean="0"/>
              <a:t>Индивидуальные</a:t>
            </a:r>
          </a:p>
          <a:p>
            <a:pPr eaLnBrk="1" hangingPunct="1">
              <a:buFont typeface="Wingdings" pitchFamily="2" charset="2"/>
              <a:buChar char="ü"/>
            </a:pPr>
            <a:endParaRPr lang="ru-RU" sz="2800" b="1" i="1" smtClean="0"/>
          </a:p>
          <a:p>
            <a:pPr eaLnBrk="1" hangingPunct="1">
              <a:buFont typeface="Wingdings" pitchFamily="2" charset="2"/>
              <a:buChar char="ü"/>
            </a:pPr>
            <a:r>
              <a:rPr lang="ru-RU" sz="2800" b="1" i="1" smtClean="0"/>
              <a:t>Групповые</a:t>
            </a:r>
          </a:p>
          <a:p>
            <a:pPr eaLnBrk="1" hangingPunct="1">
              <a:buFont typeface="Wingdings" pitchFamily="2" charset="2"/>
              <a:buChar char="ü"/>
            </a:pPr>
            <a:endParaRPr lang="ru-RU" sz="2800" b="1" i="1" smtClean="0"/>
          </a:p>
          <a:p>
            <a:pPr eaLnBrk="1" hangingPunct="1">
              <a:buFont typeface="Wingdings" pitchFamily="2" charset="2"/>
              <a:buChar char="ü"/>
            </a:pPr>
            <a:r>
              <a:rPr lang="ru-RU" sz="2800" b="1" i="1" smtClean="0"/>
              <a:t>Фронтальные</a:t>
            </a:r>
          </a:p>
        </p:txBody>
      </p:sp>
      <p:pic>
        <p:nvPicPr>
          <p:cNvPr id="9220" name="Picture 7" descr="j02991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2841625"/>
            <a:ext cx="1868488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dirty="0" smtClean="0"/>
              <a:t>Индивидуальные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smtClean="0"/>
              <a:t>Наставничество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ru-RU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smtClean="0"/>
              <a:t> Консультации методиста, психолога, узких специалис-тов (муз/руководителя, физ/инструктора)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ru-RU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smtClean="0"/>
              <a:t>Самообразование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ru-RU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smtClean="0"/>
              <a:t>Моделирование индивидуальных вариантов методичес-кой работы для каждого воспитателя</a:t>
            </a:r>
          </a:p>
        </p:txBody>
      </p:sp>
    </p:spTree>
    <p:custDataLst>
      <p:tags r:id="rId1"/>
    </p:custDataLst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Групповые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o"/>
            </a:pPr>
            <a:r>
              <a:rPr lang="ru-RU" sz="2000" smtClean="0"/>
              <a:t>Проблемные ситуации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Творческие микрогруппы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Тематические семинары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Психологические тренинги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Деловые игры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Школа педагогического мастерства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Психолого-педагогический практикум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Школа молодого воспитателя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АКС (анализ конкретных ситуаций)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Взаимопосещения занятий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Методические посиделки</a:t>
            </a:r>
          </a:p>
          <a:p>
            <a:pPr eaLnBrk="1" hangingPunct="1">
              <a:buFontTx/>
              <a:buChar char="o"/>
            </a:pPr>
            <a:r>
              <a:rPr lang="ru-RU" sz="2000" smtClean="0"/>
              <a:t>Творческие мастерские</a:t>
            </a:r>
          </a:p>
        </p:txBody>
      </p:sp>
    </p:spTree>
    <p:custDataLst>
      <p:tags r:id="rId1"/>
    </p:custDataLst>
  </p:cSld>
  <p:clrMapOvr>
    <a:masterClrMapping/>
  </p:clrMapOvr>
  <p:transition advTm="3923">
    <p:plus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2.1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|1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.3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.2|1.1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1|0.9|1.1|1|1|1|1.1|1.1|1.1|1.1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1|1|1|1.1|1.1|2.2|1.2|1.1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.1|1|1|1|1.1|1.1|1"/>
</p:tagLst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527</Words>
  <Application>Microsoft Office PowerPoint</Application>
  <PresentationFormat>Экран (4:3)</PresentationFormat>
  <Paragraphs>62</Paragraphs>
  <Slides>17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Verdana</vt:lpstr>
      <vt:lpstr>Calibri</vt:lpstr>
      <vt:lpstr>Wingdings</vt:lpstr>
      <vt:lpstr>Шары</vt:lpstr>
      <vt:lpstr>Слайд 1</vt:lpstr>
      <vt:lpstr>Актуальность проблемы подготовки высоко-квалифицированного, свободно мыслящего, активно действующего воспитателя на совре-менном этапе в связи с возрождающимся подходом к человеку как самоценности очевидна для всех.              Помочь воспитателю овладеть новым педагогическим мышлением, готовностью к решению сложных задач в системе образования, к повышению своего педагогического мастерства призвана специально организованная методическая работа. </vt:lpstr>
      <vt:lpstr>Слайд 3</vt:lpstr>
      <vt:lpstr>Цель и задачи методической работы ДОУ № 137, работающего в режиме развития:  ЦЕЛЬ:  создание образовательной  среды, в которой полностью будет реализован творческий потенциал каждого педагога и всего педагогического коллектива; достижение высокой эффективности воспитательно-образовательной работы с детьми на уровне современных требований  ОСНОВНЫЕ  ЗАДАЧИ  РАБОТЫ:  1. Расширить и  систематизировать знания педагогов по актуальным направлениям психолого-педагогической науки и практики в  рамках модернизации образования  2.  Создать эффективную систему методической помощи в ДОУ по обеспечению практической деятельности педагогов, обобщению и распространению ППО 3. Организовать исследовательскую, экспериментальную работу по прогнозированию, проектированию и моделированию деятельности ДОУ   </vt:lpstr>
      <vt:lpstr>              Основные критерии методической работы  Системность – соответствие целей и задач содержанию и формам методической работы   Дифференциация – большой удельный вес в системе методической работы индивидуальных и групповых занятий с воспитателями, исходя из уровня их профессионализма, готовности к саморазвитию и др.  Этапность – показатели эффективности методической работы    </vt:lpstr>
      <vt:lpstr>Направления методической работы</vt:lpstr>
      <vt:lpstr>Активные формы повышения квалификации педагогов в ДОУ</vt:lpstr>
      <vt:lpstr>Индивидуальные</vt:lpstr>
      <vt:lpstr>Групповые</vt:lpstr>
      <vt:lpstr>Фронтальные</vt:lpstr>
      <vt:lpstr>Слайд 11</vt:lpstr>
      <vt:lpstr>В ДОУ ведется планомерная, систематическая и эффективная работа по повышению квалификации, а также профессиональной и теоретической  подготовки с учетом современных требований к качеству дошкольного образования: все педагоги ДОУ своевременно проходят курсы повышения квалификации, проводят работу по самообразованию, работают в сетевых сообществах. Организована  работа  по изучению, обобщению и внедрению передового педагогического опыта: в период с 2012 – 2015 г.г. на уровне ДОУ обобщено 5 опытов работы</vt:lpstr>
      <vt:lpstr>Организована  работа  по изучению, обобщению и внедрению передового педагогического опыта: в период с 2012 – 2015 г.г. на уровне ДОУ обобщено 5 опытов работы педагогов ДОУ: Афанасьева Н.М. (воспитатель логопедической группы) «Воспитание патриотизма средствами программы «Приобщение детей к истокам русской народной культуры» Быковская Р.Ю. (инструктор по физ/культуре) «Оздоровление организма детей средствами организации занятий в бассейне» Данилова Л.Б. (воспитатель) «Развитие творческих способностей детей через словесное искусство» Мощанецкая В.В. (воспитатель логопедической группы) «Развитие речи детей с ОНР через совершенствование мелкой моторики» Романенко Т.В. (учитель-логопед) «Использование метода наглядного моделирования при обучении детей с ОНР связному рассказыванию»  </vt:lpstr>
      <vt:lpstr>Результатами работы педагогов стали созданные в группах мини-музеи по приобщению детей к истокам русской народной культуры: «Курочка-Рябушечка», музей Домовенка Кузи, «Кони, мои кони», музей народной игрушки и др.   Подготовлен практический материал из опыта работы ДОУ по теме «Моделирование предметно-развивающей среды» для  издания ЦРО  Работы детей по теме «Хабаровск – город мастеров» представлены на городской выставке-ярмарке и отмечены памятным знаком администрации г. Хабаровска (2012 г.)</vt:lpstr>
      <vt:lpstr>С целью повышения уровня профессионального мастерства педагогов в ДОУ практикуется проектная деятельность, цель которой – научить педагогов анализировать и оценивать свои профессиональные качества, развивать мотивацию к профессиональному росту, вывести каждого педагогического работника на более высокий уровень. Педагогами ДОУ разработаны и реализованы проекты: «Правила дорожного движения – знать всем без исключения» (воспитатель Токарь Н.Г. 2012 г.) «Моя малая Родина» (воспитатель Афанасьева Н.М. 2013 г.) «Движение – это жизнь» (физ/инструктор Манакова С.В.2013 г.)  «День Победы» (воспитатель Ивасенко И.А. 2015 г.) «Моя семья» (воспитатель Назарова Е.В. 2015 г.)        В рамках ДОУ реализован проект «Работа детского сада и семьи по здоровьесбережению – слагаемые здоровья» (2015 г.г.)   Анализ представленных проектов показал, что педагоги имеют творческий потенциал, способны совершенствовать  работу на основе проектирования стратегий своего профессионального роста. </vt:lpstr>
      <vt:lpstr>Методическая работа в ДОУ занимает особо важное место, поскольку она дает возможность каждому педагогу включиться в инновационную деятельность с целью повышения своей квалификации, осмысления своего опыта, проектирования своего профессионального роста на ближайшую или отдаленную перспективу. В нашем ДОУ используется  методическое сообщество –  творческая группа. Работая в творческой группе, педагоги разрабатывают интересующую их проблему, т.е. создают некий продукт, продвигающий их на более высокий уровень педагогического мастерства.</vt:lpstr>
      <vt:lpstr>За период 2012-2015 г.г. в ДОУ работали творческие группы по темам:  «Правовое воспитание дошкольников» (2012 г.) «Организация работы ДОУ на диагностической основе» (2013 г.) «Обеспечение введения ФГОС к структуре основной общеобразовательной программы ДОУ» (2015 г.)  Были решены проблемы: - повышения правовой культуры педагогов, родителей и детей; - совершенствования профессионального мастерства педагогов; - создание ООП ДОУ в соответствии с ФГОС  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 служба МДОУ «Детский сад комбинированного вида  № 197»</dc:title>
  <dc:creator>Иванова В.А.</dc:creator>
  <cp:lastModifiedBy>Наталья</cp:lastModifiedBy>
  <cp:revision>65</cp:revision>
  <cp:lastPrinted>1601-01-01T00:00:00Z</cp:lastPrinted>
  <dcterms:created xsi:type="dcterms:W3CDTF">2010-12-21T23:30:59Z</dcterms:created>
  <dcterms:modified xsi:type="dcterms:W3CDTF">2015-11-27T04:45:46Z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