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4" r:id="rId6"/>
    <p:sldId id="273" r:id="rId7"/>
    <p:sldId id="260" r:id="rId8"/>
    <p:sldId id="272" r:id="rId9"/>
    <p:sldId id="263" r:id="rId10"/>
    <p:sldId id="270" r:id="rId11"/>
    <p:sldId id="264" r:id="rId12"/>
    <p:sldId id="265" r:id="rId13"/>
    <p:sldId id="266" r:id="rId14"/>
    <p:sldId id="262" r:id="rId15"/>
    <p:sldId id="267" r:id="rId16"/>
    <p:sldId id="269" r:id="rId17"/>
    <p:sldId id="268" r:id="rId18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9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4E9E-2933-464B-8EA3-05E818CF6954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C8F2-F4B6-4332-BB0A-936F06BDC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4E9E-2933-464B-8EA3-05E818CF6954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C8F2-F4B6-4332-BB0A-936F06BDC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4E9E-2933-464B-8EA3-05E818CF6954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C8F2-F4B6-4332-BB0A-936F06BDC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4E9E-2933-464B-8EA3-05E818CF6954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C8F2-F4B6-4332-BB0A-936F06BDC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4E9E-2933-464B-8EA3-05E818CF6954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C8F2-F4B6-4332-BB0A-936F06BDC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4E9E-2933-464B-8EA3-05E818CF6954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C8F2-F4B6-4332-BB0A-936F06BDC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4E9E-2933-464B-8EA3-05E818CF6954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C8F2-F4B6-4332-BB0A-936F06BDC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4E9E-2933-464B-8EA3-05E818CF6954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C8F2-F4B6-4332-BB0A-936F06BDC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4E9E-2933-464B-8EA3-05E818CF6954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C8F2-F4B6-4332-BB0A-936F06BDC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4E9E-2933-464B-8EA3-05E818CF6954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C8F2-F4B6-4332-BB0A-936F06BDC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4E9E-2933-464B-8EA3-05E818CF6954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C8F2-F4B6-4332-BB0A-936F06BDC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B4E9E-2933-464B-8EA3-05E818CF6954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4C8F2-F4B6-4332-BB0A-936F06BDCF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осто рам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TextBox 2"/>
          <p:cNvSpPr txBox="1"/>
          <p:nvPr/>
        </p:nvSpPr>
        <p:spPr>
          <a:xfrm>
            <a:off x="539552" y="1340768"/>
            <a:ext cx="79928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i="1" dirty="0" smtClean="0">
                <a:solidFill>
                  <a:srgbClr val="7030A0"/>
                </a:solidFill>
                <a:latin typeface="Arial Narrow" pitchFamily="34" charset="0"/>
                <a:cs typeface="Iskoola Pota" pitchFamily="34" charset="0"/>
              </a:rPr>
              <a:t>Математическое образование</a:t>
            </a:r>
          </a:p>
          <a:p>
            <a:pPr algn="ctr"/>
            <a:r>
              <a:rPr lang="ru-RU" sz="6600" b="1" i="1" dirty="0" smtClean="0">
                <a:solidFill>
                  <a:srgbClr val="7030A0"/>
                </a:solidFill>
                <a:latin typeface="Arial Narrow" pitchFamily="34" charset="0"/>
                <a:cs typeface="Iskoola Pota" pitchFamily="34" charset="0"/>
              </a:rPr>
              <a:t>в современном</a:t>
            </a:r>
          </a:p>
          <a:p>
            <a:pPr algn="ctr"/>
            <a:r>
              <a:rPr lang="ru-RU" sz="6600" b="1" i="1" dirty="0" smtClean="0">
                <a:solidFill>
                  <a:srgbClr val="7030A0"/>
                </a:solidFill>
                <a:latin typeface="Arial Narrow" pitchFamily="34" charset="0"/>
                <a:cs typeface="Iskoola Pota" pitchFamily="34" charset="0"/>
              </a:rPr>
              <a:t>ДОУ</a:t>
            </a:r>
            <a:endParaRPr lang="ru-RU" sz="6600" b="1" i="1" dirty="0">
              <a:solidFill>
                <a:srgbClr val="7030A0"/>
              </a:solidFill>
              <a:latin typeface="Arial Narrow" pitchFamily="34" charset="0"/>
              <a:cs typeface="Iskoola Pot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 - соответствующим возрасту уровнем </a:t>
            </a:r>
            <a:r>
              <a:rPr lang="ru-RU" sz="2800" dirty="0" err="1" smtClean="0"/>
              <a:t>сформированности</a:t>
            </a:r>
            <a:r>
              <a:rPr lang="ru-RU" sz="2800" dirty="0" smtClean="0"/>
              <a:t> </a:t>
            </a:r>
            <a:r>
              <a:rPr lang="ru-RU" sz="2800" dirty="0" smtClean="0"/>
              <a:t>  ценностного </a:t>
            </a:r>
            <a:r>
              <a:rPr lang="ru-RU" sz="2800" dirty="0" smtClean="0"/>
              <a:t>отношения к получаемым математическим знаниям (</a:t>
            </a:r>
            <a:r>
              <a:rPr lang="ru-RU" sz="2800" b="1" dirty="0" smtClean="0">
                <a:solidFill>
                  <a:srgbClr val="7030A0"/>
                </a:solidFill>
              </a:rPr>
              <a:t>ценностно-оценочный компонент</a:t>
            </a:r>
            <a:r>
              <a:rPr lang="ru-RU" sz="2800" dirty="0" smtClean="0"/>
              <a:t>);</a:t>
            </a:r>
            <a:br>
              <a:rPr lang="ru-RU" sz="2800" dirty="0" smtClean="0"/>
            </a:br>
            <a:r>
              <a:rPr lang="ru-RU" sz="2800" dirty="0" smtClean="0"/>
              <a:t>-  задаваемым обществом объемом математических знаний и умений, необходимых для успешной адаптации ребенка к процессам социальной коммуникации </a:t>
            </a:r>
            <a:br>
              <a:rPr lang="ru-RU" sz="2800" dirty="0" smtClean="0"/>
            </a:br>
            <a:r>
              <a:rPr lang="ru-RU" sz="2800" b="1" dirty="0" smtClean="0"/>
              <a:t>(</a:t>
            </a:r>
            <a:r>
              <a:rPr lang="ru-RU" sz="2800" b="1" dirty="0" smtClean="0">
                <a:solidFill>
                  <a:srgbClr val="7030A0"/>
                </a:solidFill>
              </a:rPr>
              <a:t>когнитивный компонент</a:t>
            </a:r>
            <a:r>
              <a:rPr lang="ru-RU" sz="2800" b="1" dirty="0" smtClean="0"/>
              <a:t>);</a:t>
            </a:r>
            <a:br>
              <a:rPr lang="ru-RU" sz="2800" b="1" dirty="0" smtClean="0"/>
            </a:br>
            <a:r>
              <a:rPr lang="ru-RU" sz="2800" b="1" dirty="0" smtClean="0"/>
              <a:t>-</a:t>
            </a:r>
            <a:r>
              <a:rPr lang="ru-RU" sz="2800" dirty="0" smtClean="0"/>
              <a:t> уровнем развития способности к рефлексии процесса (</a:t>
            </a:r>
            <a:r>
              <a:rPr lang="ru-RU" sz="2800" b="1" dirty="0" smtClean="0">
                <a:solidFill>
                  <a:srgbClr val="7030A0"/>
                </a:solidFill>
              </a:rPr>
              <a:t>рефлексивно-оценочный компонент</a:t>
            </a:r>
            <a:r>
              <a:rPr lang="ru-RU" sz="2800" b="1" dirty="0" smtClean="0"/>
              <a:t>) </a:t>
            </a:r>
            <a:r>
              <a:rPr lang="ru-RU" sz="2800" dirty="0" smtClean="0"/>
              <a:t>и к практическому применению в самостоятельной деятельности математических знаний и умений </a:t>
            </a:r>
            <a:br>
              <a:rPr lang="ru-RU" sz="2800" dirty="0" smtClean="0"/>
            </a:br>
            <a:r>
              <a:rPr lang="ru-RU" sz="2800" b="1" dirty="0" smtClean="0"/>
              <a:t>(</a:t>
            </a:r>
            <a:r>
              <a:rPr lang="ru-RU" sz="2800" b="1" dirty="0" smtClean="0">
                <a:solidFill>
                  <a:srgbClr val="7030A0"/>
                </a:solidFill>
              </a:rPr>
              <a:t>действенно-практический компонент</a:t>
            </a:r>
            <a:r>
              <a:rPr lang="ru-RU" sz="2800" b="1" dirty="0" smtClean="0"/>
              <a:t>).</a:t>
            </a:r>
            <a:endParaRPr lang="ru-R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sz="2400" dirty="0" smtClean="0"/>
              <a:t>В настоящее время в связи с процессами </a:t>
            </a:r>
            <a:r>
              <a:rPr lang="ru-RU" sz="2400" b="1" dirty="0" smtClean="0">
                <a:solidFill>
                  <a:srgbClr val="7030A0"/>
                </a:solidFill>
              </a:rPr>
              <a:t>информатизации</a:t>
            </a:r>
            <a:r>
              <a:rPr lang="ru-RU" sz="2400" dirty="0" smtClean="0"/>
              <a:t> и </a:t>
            </a:r>
            <a:r>
              <a:rPr lang="ru-RU" sz="2400" b="1" dirty="0" err="1" smtClean="0">
                <a:solidFill>
                  <a:srgbClr val="7030A0"/>
                </a:solidFill>
              </a:rPr>
              <a:t>технологизации</a:t>
            </a:r>
            <a:r>
              <a:rPr lang="ru-RU" sz="2400" dirty="0" smtClean="0"/>
              <a:t>, происходящими в современном обществе, </a:t>
            </a:r>
            <a:r>
              <a:rPr lang="ru-RU" sz="2400" b="1" i="1" dirty="0" smtClean="0">
                <a:solidFill>
                  <a:srgbClr val="7030A0"/>
                </a:solidFill>
              </a:rPr>
              <a:t>математическому образованию отводится особая роль, так как математика относится к весьма значимым областям знаний</a:t>
            </a:r>
            <a:r>
              <a:rPr lang="ru-RU" sz="2400" b="1" i="1" dirty="0" smtClean="0">
                <a:solidFill>
                  <a:srgbClr val="7030A0"/>
                </a:solidFill>
              </a:rPr>
              <a:t>.</a:t>
            </a:r>
            <a:r>
              <a:rPr lang="ru-RU" sz="2400" b="1" dirty="0" smtClean="0">
                <a:solidFill>
                  <a:srgbClr val="7030A0"/>
                </a:solidFill>
              </a:rPr>
              <a:t> Посредством математического образования уже в дошкольном возрасте следует закладывать предпосылки успешной адаптации растущего человека к ускоряющимся процессам информатизации и </a:t>
            </a:r>
            <a:r>
              <a:rPr lang="ru-RU" sz="2400" b="1" dirty="0" err="1" smtClean="0">
                <a:solidFill>
                  <a:srgbClr val="7030A0"/>
                </a:solidFill>
              </a:rPr>
              <a:t>технологизации</a:t>
            </a:r>
            <a:r>
              <a:rPr lang="ru-RU" sz="2400" b="1" dirty="0" smtClean="0">
                <a:solidFill>
                  <a:srgbClr val="7030A0"/>
                </a:solidFill>
              </a:rPr>
              <a:t> общества, закладывать основы необходимой современному человеку математической культуры.</a:t>
            </a:r>
            <a:r>
              <a:rPr lang="ru-RU" sz="2400" i="1" dirty="0" smtClean="0">
                <a:solidFill>
                  <a:srgbClr val="7030A0"/>
                </a:solidFill>
              </a:rPr>
              <a:t> </a:t>
            </a:r>
            <a:r>
              <a:rPr lang="ru-RU" sz="2400" i="1" dirty="0" smtClean="0">
                <a:solidFill>
                  <a:srgbClr val="7030A0"/>
                </a:solidFill>
              </a:rPr>
              <a:t/>
            </a:r>
            <a:br>
              <a:rPr lang="ru-RU" sz="2400" i="1" dirty="0" smtClean="0">
                <a:solidFill>
                  <a:srgbClr val="7030A0"/>
                </a:solidFill>
              </a:rPr>
            </a:br>
            <a:r>
              <a:rPr lang="ru-RU" sz="2400" dirty="0" smtClean="0"/>
              <a:t>Согласно закону РФ «Об образовании»  </a:t>
            </a:r>
            <a:r>
              <a:rPr lang="ru-RU" sz="2400" b="1" i="1" dirty="0" smtClean="0">
                <a:solidFill>
                  <a:srgbClr val="7030A0"/>
                </a:solidFill>
              </a:rPr>
              <a:t>содержание образования должно быть направлено на решение задач формирования общей культуры личности, ее адаптации к жизни в обществе, создание основы для осознанного выбора и освоения профессиональных образовательных программ, т.е. содержание образования должно обеспечивать формирование человека для полноценной интеграции в современное общество</a:t>
            </a:r>
            <a:r>
              <a:rPr lang="ru-RU" sz="2400" b="1" i="1" dirty="0" smtClean="0"/>
              <a:t>.</a:t>
            </a:r>
            <a:r>
              <a:rPr lang="ru-RU" sz="2400" b="1" dirty="0" smtClean="0"/>
              <a:t> </a:t>
            </a:r>
            <a:endParaRPr lang="ru-RU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2400" dirty="0" smtClean="0"/>
              <a:t>Распоряжением Правительства Российской Федерации от 24.12.2013 года (№ 2506 – </a:t>
            </a:r>
            <a:r>
              <a:rPr lang="ru-RU" sz="2400" dirty="0" err="1" smtClean="0"/>
              <a:t>р</a:t>
            </a:r>
            <a:r>
              <a:rPr lang="ru-RU" sz="2400" dirty="0" smtClean="0"/>
              <a:t>)  создана </a:t>
            </a:r>
            <a:r>
              <a:rPr lang="ru-RU" sz="2400" b="1" dirty="0" smtClean="0">
                <a:solidFill>
                  <a:srgbClr val="7030A0"/>
                </a:solidFill>
              </a:rPr>
              <a:t>Концепция развития математического образования в Российской Федерации</a:t>
            </a:r>
            <a:r>
              <a:rPr lang="ru-RU" sz="2400" dirty="0" smtClean="0">
                <a:solidFill>
                  <a:srgbClr val="7030A0"/>
                </a:solidFill>
              </a:rPr>
              <a:t>, </a:t>
            </a:r>
            <a:r>
              <a:rPr lang="ru-RU" sz="2400" dirty="0" smtClean="0"/>
              <a:t>которая представляет собой </a:t>
            </a:r>
            <a:r>
              <a:rPr lang="ru-RU" sz="2400" i="1" dirty="0" smtClean="0">
                <a:solidFill>
                  <a:srgbClr val="7030A0"/>
                </a:solidFill>
              </a:rPr>
              <a:t>систему взглядов на базовые принципы, цели, задачи и основные направления развития математического образования в Российской Федерации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>
                <a:solidFill>
                  <a:srgbClr val="C00000"/>
                </a:solidFill>
              </a:rPr>
              <a:t>ЦЕЛИ </a:t>
            </a:r>
            <a:r>
              <a:rPr lang="ru-RU" sz="2400" b="1" dirty="0" smtClean="0">
                <a:solidFill>
                  <a:srgbClr val="7030A0"/>
                </a:solidFill>
              </a:rPr>
              <a:t>  Концепции</a:t>
            </a:r>
            <a:r>
              <a:rPr lang="ru-RU" sz="2400" dirty="0" smtClean="0"/>
              <a:t>: </a:t>
            </a:r>
            <a:br>
              <a:rPr lang="ru-RU" sz="2400" dirty="0" smtClean="0"/>
            </a:br>
            <a:r>
              <a:rPr lang="ru-RU" sz="2400" i="1" dirty="0" smtClean="0">
                <a:solidFill>
                  <a:srgbClr val="7030A0"/>
                </a:solidFill>
              </a:rPr>
              <a:t>вывести российское математическое образование на лидирующее положение в мире.</a:t>
            </a:r>
            <a:br>
              <a:rPr lang="ru-RU" sz="2400" i="1" dirty="0" smtClean="0">
                <a:solidFill>
                  <a:srgbClr val="7030A0"/>
                </a:solidFill>
              </a:rPr>
            </a:br>
            <a:r>
              <a:rPr lang="ru-RU" sz="2400" i="1" dirty="0" smtClean="0">
                <a:solidFill>
                  <a:srgbClr val="7030A0"/>
                </a:solidFill>
              </a:rPr>
              <a:t>Математика в России должна стать передовой и привлекательной областью знания и деятельности, получение математических знаний – осознанным и внутренне мотивированным процессом</a:t>
            </a:r>
            <a:endParaRPr lang="ru-RU" sz="24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6394722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l"/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>
                <a:solidFill>
                  <a:srgbClr val="C00000"/>
                </a:solidFill>
              </a:rPr>
              <a:t>                                                  ЗАДАЧИ  </a:t>
            </a:r>
            <a:r>
              <a:rPr lang="ru-RU" sz="2200" b="1" dirty="0" smtClean="0">
                <a:solidFill>
                  <a:srgbClr val="7030A0"/>
                </a:solidFill>
              </a:rPr>
              <a:t>Концепции</a:t>
            </a:r>
            <a:br>
              <a:rPr lang="ru-RU" sz="2200" b="1" dirty="0" smtClean="0">
                <a:solidFill>
                  <a:srgbClr val="7030A0"/>
                </a:solidFill>
              </a:rPr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>
                <a:solidFill>
                  <a:srgbClr val="7030A0"/>
                </a:solidFill>
              </a:rPr>
              <a:t>М</a:t>
            </a:r>
            <a:r>
              <a:rPr lang="ru-RU" sz="2200" dirty="0" smtClean="0"/>
              <a:t>одернизация содержания учебных программ математического образования на всех уровнях (с обеспечением их преемственности) исходя из потребностей обучающихся и потребностей общества во всеобщей математической грамотности, в специалистах различного профиля и уровня математической подготовки, в высоких достижениях науки и практики;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>
                <a:solidFill>
                  <a:srgbClr val="7030A0"/>
                </a:solidFill>
              </a:rPr>
              <a:t>О</a:t>
            </a:r>
            <a:r>
              <a:rPr lang="ru-RU" sz="2200" dirty="0" smtClean="0"/>
              <a:t>беспечение отсутствия пробелов в базовых знаниях для каждого обучающегося, формирование у участников образовательных отношений установки "нет неспособных к математике детей", обеспечение уверенности в честной и адекватной задачам образования государственной итоговой аттестации, предоставление учителям инструментов диагностики (в том числе автоматизированной) и преодоления индивидуальных трудностей;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>
                <a:solidFill>
                  <a:srgbClr val="7030A0"/>
                </a:solidFill>
              </a:rPr>
              <a:t>О</a:t>
            </a:r>
            <a:r>
              <a:rPr lang="ru-RU" sz="2200" dirty="0" smtClean="0"/>
              <a:t>беспечение наличия общедоступных информационных ресурсов, необходимых для реализации учебных программ математического образования, в том числе в электронном формате, инструментов деятельности обучающихся и педагогов, применение современных технологий образовательного процесса</a:t>
            </a:r>
            <a:r>
              <a:rPr lang="ru-RU" sz="2400" dirty="0" smtClean="0"/>
              <a:t>;</a:t>
            </a:r>
            <a:br>
              <a:rPr lang="ru-RU" sz="2400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just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200" b="1" dirty="0" smtClean="0">
                <a:solidFill>
                  <a:srgbClr val="7030A0"/>
                </a:solidFill>
              </a:rPr>
              <a:t>П</a:t>
            </a:r>
            <a:r>
              <a:rPr lang="ru-RU" sz="2200" dirty="0" smtClean="0"/>
              <a:t>овышение качества работы преподавателей математики (от </a:t>
            </a:r>
            <a:r>
              <a:rPr lang="ru-RU" sz="2200" dirty="0" err="1" smtClean="0"/>
              <a:t>педагоги-ческих</a:t>
            </a:r>
            <a:r>
              <a:rPr lang="ru-RU" sz="2200" dirty="0" smtClean="0"/>
              <a:t> работников общеобразовательных организаций до научно-педагогических работников образовательных организаций высшего образования), усиление механизмов их материальной и социальной поддержки, обеспечение им возможности обращаться к лучшим образцам российского и мирового математического образования, достижениям педагогической науки и современным образовательным технологиям, создание и реализация ими собственных педагогических подходов и авторских программ;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>
                <a:solidFill>
                  <a:srgbClr val="7030A0"/>
                </a:solidFill>
              </a:rPr>
              <a:t>П</a:t>
            </a:r>
            <a:r>
              <a:rPr lang="ru-RU" sz="2200" dirty="0" smtClean="0"/>
              <a:t>оддержка лидеров математического образования (организаций и отдельных педагогов и ученых, а также структур, формирующихся вокруг лидеров), выявление новых активных лидеров;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>
                <a:solidFill>
                  <a:srgbClr val="7030A0"/>
                </a:solidFill>
              </a:rPr>
              <a:t>О</a:t>
            </a:r>
            <a:r>
              <a:rPr lang="ru-RU" sz="2200" dirty="0" smtClean="0"/>
              <a:t>беспечение обучающимся, имеющим высокую мотивацию и проявляющим выдающиеся математические способности, всех условий для развития и применения этих способностей;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>
                <a:solidFill>
                  <a:srgbClr val="7030A0"/>
                </a:solidFill>
              </a:rPr>
              <a:t>П</a:t>
            </a:r>
            <a:r>
              <a:rPr lang="ru-RU" sz="2200" dirty="0" smtClean="0"/>
              <a:t>опуляризация математических знаний и математического образования.</a:t>
            </a:r>
            <a:br>
              <a:rPr lang="ru-RU" sz="2200" dirty="0" smtClean="0"/>
            </a:br>
            <a:endParaRPr lang="ru-RU" sz="2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7030A0"/>
                </a:solidFill>
              </a:rPr>
              <a:t> ОСНОВНЫЕ  ПОЛОЖЕНИЯ   РЕАЛИЗАЦИИ  КОНЦЕПЦИИ</a:t>
            </a:r>
            <a:br>
              <a:rPr lang="ru-RU" sz="1800" b="1" dirty="0" smtClean="0">
                <a:solidFill>
                  <a:srgbClr val="7030A0"/>
                </a:solidFill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400" b="1" dirty="0" smtClean="0">
                <a:solidFill>
                  <a:srgbClr val="7030A0"/>
                </a:solidFill>
              </a:rPr>
              <a:t>К</a:t>
            </a:r>
            <a:r>
              <a:rPr lang="ru-RU" sz="1800" dirty="0" smtClean="0"/>
              <a:t>аждый гражданин России, независимо от возраста, имеет право на бесплатное математическое образование, учитывающее его профессиональную направленность и индивидуальные интеллектуальные запросы. Система математического образования предусматривает равные стартовые возможности и учитывает на каждом этапе уже достигнутый уровень.</a:t>
            </a:r>
            <a:br>
              <a:rPr lang="ru-RU" sz="1800" dirty="0" smtClean="0"/>
            </a:br>
            <a:r>
              <a:rPr lang="ru-RU" sz="2400" b="1" dirty="0" smtClean="0">
                <a:solidFill>
                  <a:srgbClr val="7030A0"/>
                </a:solidFill>
              </a:rPr>
              <a:t>М</a:t>
            </a:r>
            <a:r>
              <a:rPr lang="ru-RU" sz="1800" dirty="0" smtClean="0"/>
              <a:t>атематическое образование осуществляется в образовательных учреждениях дошкольного, основного, профессионального и дополнительного образования, высших учебных заведениях, в семье, в форме самообразования, а также в форме общественных образовательных объединений. Ответственность за результаты математического образования гражданина Российской Федерации совместно несут государство, родители и сам гражданин.</a:t>
            </a:r>
            <a:br>
              <a:rPr lang="ru-RU" sz="1800" dirty="0" smtClean="0"/>
            </a:br>
            <a:r>
              <a:rPr lang="ru-RU" sz="2400" b="1" dirty="0" smtClean="0">
                <a:solidFill>
                  <a:srgbClr val="7030A0"/>
                </a:solidFill>
              </a:rPr>
              <a:t>О</a:t>
            </a:r>
            <a:r>
              <a:rPr lang="ru-RU" sz="1800" dirty="0" smtClean="0"/>
              <a:t>сновным заказчиком массового общего математического образования является общество. Государство формирует этот заказ на всех уровнях, исходя из потребностей промышленности и бизнеса, научно-исследовательской базы страны, здравоохранения, институтов государственного управления и образования, и обеспечивает поддержку, в том числе – финансирование этого заказа.</a:t>
            </a:r>
            <a:br>
              <a:rPr lang="ru-RU" sz="1800" dirty="0" smtClean="0"/>
            </a:br>
            <a:r>
              <a:rPr lang="ru-RU" sz="2400" b="1" dirty="0" smtClean="0">
                <a:solidFill>
                  <a:srgbClr val="7030A0"/>
                </a:solidFill>
              </a:rPr>
              <a:t>В</a:t>
            </a:r>
            <a:r>
              <a:rPr lang="ru-RU" sz="2000" b="1" dirty="0" smtClean="0"/>
              <a:t> </a:t>
            </a:r>
            <a:r>
              <a:rPr lang="ru-RU" sz="1800" dirty="0" smtClean="0"/>
              <a:t> общественных интересах государство осуществляет административную, законодательную и финансовую поддержку фундаментальных и прикладных математических исследований, соответствующих потребностям науки, культуры, экономики и военно-промышленного комплекса России.</a:t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22714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2800" dirty="0" smtClean="0"/>
              <a:t>При Министерстве образования и науки </a:t>
            </a:r>
            <a:br>
              <a:rPr lang="ru-RU" sz="2800" dirty="0" smtClean="0"/>
            </a:br>
            <a:r>
              <a:rPr lang="ru-RU" sz="2800" dirty="0" smtClean="0"/>
              <a:t>Хабаровского края создан</a:t>
            </a:r>
            <a:br>
              <a:rPr lang="ru-RU" sz="2800" dirty="0" smtClean="0"/>
            </a:br>
            <a:r>
              <a:rPr lang="ru-RU" sz="2800" b="1" dirty="0" smtClean="0">
                <a:solidFill>
                  <a:srgbClr val="7030A0"/>
                </a:solidFill>
              </a:rPr>
              <a:t>Краевой общественный Совет по вопросам развития </a:t>
            </a:r>
            <a:r>
              <a:rPr lang="ru-RU" sz="2800" b="1" dirty="0" err="1" smtClean="0">
                <a:solidFill>
                  <a:srgbClr val="7030A0"/>
                </a:solidFill>
              </a:rPr>
              <a:t>физико</a:t>
            </a:r>
            <a:r>
              <a:rPr lang="ru-RU" sz="2800" b="1" dirty="0" smtClean="0">
                <a:solidFill>
                  <a:srgbClr val="7030A0"/>
                </a:solidFill>
              </a:rPr>
              <a:t> – математического образования.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Разработан </a:t>
            </a:r>
            <a:r>
              <a:rPr lang="ru-RU" sz="2800" dirty="0" smtClean="0">
                <a:solidFill>
                  <a:srgbClr val="7030A0"/>
                </a:solidFill>
              </a:rPr>
              <a:t>комплекс мер по реализации развития </a:t>
            </a:r>
            <a:r>
              <a:rPr lang="ru-RU" sz="2800" dirty="0" err="1" smtClean="0">
                <a:solidFill>
                  <a:srgbClr val="7030A0"/>
                </a:solidFill>
              </a:rPr>
              <a:t>физико</a:t>
            </a:r>
            <a:r>
              <a:rPr lang="ru-RU" sz="2800" dirty="0" smtClean="0">
                <a:solidFill>
                  <a:srgbClr val="7030A0"/>
                </a:solidFill>
              </a:rPr>
              <a:t> – математического образования Хабаровского края на 2014 – 2016 г.г.</a:t>
            </a:r>
            <a:endParaRPr lang="ru-RU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260648"/>
          <a:ext cx="8640960" cy="64200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8640960"/>
              </a:tblGrid>
              <a:tr h="5313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 мероприятия</a:t>
                      </a:r>
                      <a:endParaRPr lang="ru-RU" dirty="0"/>
                    </a:p>
                  </a:txBody>
                  <a:tcPr/>
                </a:tc>
              </a:tr>
              <a:tr h="57333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Мониторинг эффективности содержания и реализации программ математического образования в ДОУ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Анализ содержания игр и игрушек, пособий, направленных на раннее развитие математических представлений у дошкольников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Мониторинг кадрового обеспечения  ДОУ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Повышение квалификации педагогов в соответствии с ФГОС  ДО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Разработка </a:t>
                      </a:r>
                      <a:r>
                        <a:rPr lang="ru-RU" sz="1600" dirty="0"/>
                        <a:t>авторских программ математического образования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Творческие </a:t>
                      </a:r>
                      <a:r>
                        <a:rPr lang="ru-RU" sz="1600" dirty="0"/>
                        <a:t>конкурсы (дистанционные), математические Олимпиады, турниры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Создание в ДОУ условий для использования ИКТ, ИКТ-обучение педагогов ДОУ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Городской семинар «Профессиональный стандарт педагога ДОУ»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Панорама ППО педагогов ДОУ по вопросам математического образования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Углубленное изучение подходов к организации математического образования в ДОУ на курсах повышения квалификации педагогов </a:t>
                      </a:r>
                      <a:r>
                        <a:rPr lang="ru-RU" sz="1600" dirty="0" smtClean="0"/>
                        <a:t>ДОУ, на МО</a:t>
                      </a:r>
                      <a:endParaRPr lang="ru-RU" sz="1600" dirty="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Обучающие семинары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Городской смотр-конкурс «Юные интеллектуалы»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Смотр-конкурс методических разработок педагогов по вопросу математического образования дошкольников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Проведение общегородского родительского собрания «Математическое образование в ДОУ»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Публикация информационного материала на сайтах ДОУ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Проведение мероприятий. нацеленных на популяризацию математического образования в ДОУ (круглый стол, дискуссия и др.)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2400" dirty="0" smtClean="0">
                <a:ea typeface="Times New Roman" pitchFamily="18" charset="0"/>
                <a:cs typeface="Arial" pitchFamily="34" charset="0"/>
              </a:rPr>
              <a:t>Модернизация российской системы образования является одним из главных направлений развития российского общества и одним из главных условий формирования инновационной экономики России. Данный процесс придал современным системам образования такие инновационные черты, как </a:t>
            </a:r>
            <a:r>
              <a:rPr lang="ru-RU" sz="2400" i="1" dirty="0" smtClean="0">
                <a:ea typeface="Times New Roman" pitchFamily="18" charset="0"/>
                <a:cs typeface="Arial" pitchFamily="34" charset="0"/>
              </a:rPr>
              <a:t>динамичность, вариативность, разнообразие его организационных форм и содержания</a:t>
            </a:r>
            <a:r>
              <a:rPr lang="ru-RU" sz="2400" dirty="0" smtClean="0">
                <a:ea typeface="Times New Roman" pitchFamily="18" charset="0"/>
                <a:cs typeface="Arial" pitchFamily="34" charset="0"/>
              </a:rPr>
              <a:t>. Согласно национальной образовательной инициативе «Наша новая школа», главной задачей современной системы образования является </a:t>
            </a:r>
            <a:r>
              <a:rPr lang="ru-RU" sz="2400" b="1" i="1" dirty="0" smtClean="0">
                <a:solidFill>
                  <a:srgbClr val="7030A0"/>
                </a:solidFill>
                <a:ea typeface="Times New Roman" pitchFamily="18" charset="0"/>
                <a:cs typeface="Arial" pitchFamily="34" charset="0"/>
              </a:rPr>
              <a:t>раскрытие способностей каждого ребенка, воспитание личности, готовой к жизни в высокотехнологичном, конкурентном мире</a:t>
            </a:r>
            <a:r>
              <a:rPr lang="ru-RU" sz="2400" dirty="0" smtClean="0">
                <a:ea typeface="Times New Roman" pitchFamily="18" charset="0"/>
                <a:cs typeface="Arial" pitchFamily="34" charset="0"/>
              </a:rPr>
              <a:t>. </a:t>
            </a:r>
            <a:br>
              <a:rPr lang="ru-RU" sz="2400" dirty="0" smtClean="0">
                <a:ea typeface="Times New Roman" pitchFamily="18" charset="0"/>
                <a:cs typeface="Arial" pitchFamily="34" charset="0"/>
              </a:rPr>
            </a:br>
            <a:r>
              <a:rPr lang="ru-RU" sz="2400" b="1" i="1" dirty="0" smtClean="0">
                <a:solidFill>
                  <a:srgbClr val="0000CC"/>
                </a:solidFill>
                <a:ea typeface="Times New Roman" pitchFamily="18" charset="0"/>
                <a:cs typeface="Arial" pitchFamily="34" charset="0"/>
              </a:rPr>
              <a:t>Образование периода дошкольного детства является начальным звеном непрерывного образования и направлено на обеспечение условий для самореализации ребенка и его социализации</a:t>
            </a:r>
            <a:r>
              <a:rPr lang="ru-RU" sz="2400" b="1" i="1" dirty="0" smtClean="0">
                <a:ea typeface="Times New Roman" pitchFamily="18" charset="0"/>
                <a:cs typeface="Times New Roman" pitchFamily="18" charset="0"/>
              </a:rPr>
              <a:t>. </a:t>
            </a:r>
            <a:endParaRPr lang="ru-RU" sz="2400" b="1" i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Современное содержание дошкольного образования в соответствии с ФГОС представлено следующими направлениями развития:</a:t>
            </a:r>
            <a:r>
              <a:rPr lang="ru-RU" sz="3200" dirty="0" smtClean="0">
                <a:solidFill>
                  <a:srgbClr val="7030A0"/>
                </a:solidFill>
              </a:rPr>
              <a:t> </a:t>
            </a:r>
            <a:r>
              <a:rPr lang="ru-RU" sz="3200" dirty="0" smtClean="0"/>
              <a:t>физическое, познавательное, речевое, социально-коммуникативное и художественно-эстетическое.  В рамках познавательного развития закладываются основы элементарных математических представлений, развивается математическое, логическое мышление, математическая речь, воспитывается ценностное отношение к математическим знаниям и умениям, таким образом можно сказать, что осуществляется </a:t>
            </a:r>
            <a:r>
              <a:rPr lang="ru-RU" sz="3200" b="1" i="1" dirty="0" smtClean="0">
                <a:solidFill>
                  <a:srgbClr val="7030A0"/>
                </a:solidFill>
              </a:rPr>
              <a:t>математическое образование дошкольников</a:t>
            </a:r>
            <a:r>
              <a:rPr lang="ru-RU" sz="3200" dirty="0" smtClean="0">
                <a:solidFill>
                  <a:srgbClr val="7030A0"/>
                </a:solidFill>
              </a:rPr>
              <a:t>. 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6394722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Под </a:t>
            </a:r>
            <a:r>
              <a:rPr lang="ru-RU" sz="2700" b="1" dirty="0" smtClean="0">
                <a:solidFill>
                  <a:srgbClr val="7030A0"/>
                </a:solidFill>
              </a:rPr>
              <a:t>математическим образованием в период дошкольного детства</a:t>
            </a:r>
            <a:r>
              <a:rPr lang="ru-RU" sz="2700" dirty="0" smtClean="0"/>
              <a:t> мы понимаем </a:t>
            </a:r>
            <a:r>
              <a:rPr lang="ru-RU" sz="2700" b="1" i="1" dirty="0" smtClean="0">
                <a:solidFill>
                  <a:srgbClr val="7030A0"/>
                </a:solidFill>
              </a:rPr>
              <a:t>целенаправленный процесс обучения математике и воспитания математической культуры, направленный на подготовку детей к применению необходимых математических знаний и умений в процессе жизнедеятельности  и осуществляемый в ходе изучения математики на ступени дошкольного образования с целью формирования у детей математических знаний и умений, соответствующих потребностям общества и возможностям интеллектуального развития детей, а также способов рациональной умственной деятельности, способствующих развитию мышления детей и их математической речи.</a:t>
            </a:r>
            <a:r>
              <a:rPr lang="ru-RU" sz="2700" b="1" i="1" dirty="0" smtClean="0"/>
              <a:t> </a:t>
            </a:r>
            <a:br>
              <a:rPr lang="ru-RU" sz="2700" b="1" i="1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Главной целью современного математического образования дошкольников является </a:t>
            </a:r>
            <a:r>
              <a:rPr lang="ru-RU" sz="3200" b="1" i="1" dirty="0" smtClean="0">
                <a:solidFill>
                  <a:srgbClr val="7030A0"/>
                </a:solidFill>
              </a:rPr>
              <a:t>формирование у детей основ математической культуры и готовности личности к непрерывному самообразованию и практическому применению математических  знаний</a:t>
            </a:r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Основными функциями</a:t>
            </a:r>
            <a:r>
              <a:rPr lang="ru-RU" sz="3200" dirty="0" smtClean="0">
                <a:solidFill>
                  <a:srgbClr val="7030A0"/>
                </a:solidFill>
              </a:rPr>
              <a:t> </a:t>
            </a:r>
            <a:r>
              <a:rPr lang="ru-RU" sz="3200" b="1" dirty="0" smtClean="0">
                <a:solidFill>
                  <a:srgbClr val="7030A0"/>
                </a:solidFill>
              </a:rPr>
              <a:t>математического образования</a:t>
            </a:r>
            <a:r>
              <a:rPr lang="ru-RU" sz="3200" dirty="0" smtClean="0">
                <a:solidFill>
                  <a:srgbClr val="7030A0"/>
                </a:solidFill>
              </a:rPr>
              <a:t> являются:</a:t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 </a:t>
            </a:r>
            <a:r>
              <a:rPr lang="ru-RU" sz="3200" b="1" dirty="0" smtClean="0">
                <a:solidFill>
                  <a:srgbClr val="7030A0"/>
                </a:solidFill>
              </a:rPr>
              <a:t>адаптационная, культурологическая, развивающая и прогностическая.</a:t>
            </a:r>
            <a:r>
              <a:rPr lang="ru-RU" sz="3200" dirty="0" smtClean="0">
                <a:solidFill>
                  <a:srgbClr val="7030A0"/>
                </a:solidFill>
              </a:rPr>
              <a:t> </a:t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Данные функции взаимосвязаны и взаимодействуют между собой.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ru-RU" sz="3200" dirty="0" smtClean="0"/>
              <a:t>Однако в реальном образовательном процессе можно наблюдать, что математическое образование дошкольников не реализуется целостно, так как раскрываются только отдельные стороны образования – </a:t>
            </a:r>
            <a:r>
              <a:rPr lang="ru-RU" sz="3200" i="1" dirty="0" smtClean="0"/>
              <a:t>формирование элементарных математических представлений (обучение математике) и математическое развитие. </a:t>
            </a:r>
            <a:r>
              <a:rPr lang="ru-RU" sz="3200" dirty="0" smtClean="0"/>
              <a:t>Почти не обращается внимания на </a:t>
            </a:r>
            <a:r>
              <a:rPr lang="ru-RU" sz="3200" b="1" i="1" dirty="0" smtClean="0">
                <a:solidFill>
                  <a:srgbClr val="7030A0"/>
                </a:solidFill>
              </a:rPr>
              <a:t>математическое воспитание</a:t>
            </a:r>
            <a:r>
              <a:rPr lang="ru-RU" sz="3200" dirty="0" smtClean="0">
                <a:solidFill>
                  <a:srgbClr val="7030A0"/>
                </a:solidFill>
              </a:rPr>
              <a:t>. </a:t>
            </a:r>
            <a:br>
              <a:rPr lang="ru-RU" sz="3200" dirty="0" smtClean="0">
                <a:solidFill>
                  <a:srgbClr val="7030A0"/>
                </a:solidFill>
              </a:rPr>
            </a:br>
            <a:endParaRPr lang="ru-RU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</a:rPr>
              <a:t>В  процессе математического образования у  детей необходимо формировать социальные и интеллектуальные личностные свойства и качества: мировоззрение, нравственность, эстетические вкусы, трудовые качества, осознанность; тренируется память, внимание, мышление, речь, волевые качества; формируются умения строить математические модели реальных явлений или процессов, воспитывается математический подхода к анализу явлений, умение исследовать некоторые виды математических моделей, выстраивать простейшие алгоритмы деятельности </a:t>
            </a:r>
            <a:r>
              <a:rPr lang="ru-RU" sz="2800" b="1" dirty="0" smtClean="0">
                <a:solidFill>
                  <a:srgbClr val="7030A0"/>
                </a:solidFill>
              </a:rPr>
              <a:t>и</a:t>
            </a:r>
            <a:br>
              <a:rPr lang="ru-RU" sz="2800" b="1" dirty="0" smtClean="0">
                <a:solidFill>
                  <a:srgbClr val="7030A0"/>
                </a:solidFill>
              </a:rPr>
            </a:br>
            <a:r>
              <a:rPr lang="ru-RU" sz="2800" b="1" dirty="0" smtClean="0">
                <a:solidFill>
                  <a:srgbClr val="7030A0"/>
                </a:solidFill>
              </a:rPr>
              <a:t>др.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Математическая культура ребенка дошкольного возраста</a:t>
            </a:r>
            <a:r>
              <a:rPr lang="ru-RU" sz="3200" dirty="0" smtClean="0">
                <a:solidFill>
                  <a:srgbClr val="7030A0"/>
                </a:solidFill>
              </a:rPr>
              <a:t> – </a:t>
            </a:r>
            <a:r>
              <a:rPr lang="ru-RU" sz="3200" b="1" dirty="0" smtClean="0">
                <a:solidFill>
                  <a:srgbClr val="7030A0"/>
                </a:solidFill>
              </a:rPr>
              <a:t>это личностное  интегративное качество</a:t>
            </a:r>
            <a:r>
              <a:rPr lang="ru-RU" sz="3200" dirty="0" smtClean="0"/>
              <a:t>, </a:t>
            </a:r>
            <a:r>
              <a:rPr lang="ru-RU" sz="3200" b="1" i="1" dirty="0" smtClean="0">
                <a:solidFill>
                  <a:srgbClr val="7030A0"/>
                </a:solidFill>
              </a:rPr>
              <a:t>представляющее собой соответствующий особенностям детского возраста результат взаимодействия ценностно-оценочного, когнитивного, действенно-практического и рефлексивно-оценочного компонентов</a:t>
            </a:r>
            <a:r>
              <a:rPr lang="ru-RU" sz="3200" b="1" dirty="0" smtClean="0">
                <a:solidFill>
                  <a:srgbClr val="7030A0"/>
                </a:solidFill>
              </a:rPr>
              <a:t>,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>
                <a:solidFill>
                  <a:srgbClr val="7030A0"/>
                </a:solidFill>
              </a:rPr>
              <a:t>которые характеризуются:</a:t>
            </a:r>
            <a:br>
              <a:rPr lang="ru-RU" sz="3200" dirty="0" smtClean="0">
                <a:solidFill>
                  <a:srgbClr val="7030A0"/>
                </a:solidFill>
              </a:rPr>
            </a:br>
            <a:endParaRPr lang="ru-RU" sz="32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</TotalTime>
  <Words>575</Words>
  <Application>Microsoft Office PowerPoint</Application>
  <PresentationFormat>Экран (4:3)</PresentationFormat>
  <Paragraphs>35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Модернизация российской системы образования является одним из главных направлений развития российского общества и одним из главных условий формирования инновационной экономики России. Данный процесс придал современным системам образования такие инновационные черты, как динамичность, вариативность, разнообразие его организационных форм и содержания. Согласно национальной образовательной инициативе «Наша новая школа», главной задачей современной системы образования является раскрытие способностей каждого ребенка, воспитание личности, готовой к жизни в высокотехнологичном, конкурентном мире.  Образование периода дошкольного детства является начальным звеном непрерывного образования и направлено на обеспечение условий для самореализации ребенка и его социализации. </vt:lpstr>
      <vt:lpstr>Современное содержание дошкольного образования в соответствии с ФГОС представлено следующими направлениями развития: физическое, познавательное, речевое, социально-коммуникативное и художественно-эстетическое.  В рамках познавательного развития закладываются основы элементарных математических представлений, развивается математическое, логическое мышление, математическая речь, воспитывается ценностное отношение к математическим знаниям и умениям, таким образом можно сказать, что осуществляется математическое образование дошкольников. </vt:lpstr>
      <vt:lpstr> Под математическим образованием в период дошкольного детства мы понимаем целенаправленный процесс обучения математике и воспитания математической культуры, направленный на подготовку детей к применению необходимых математических знаний и умений в процессе жизнедеятельности  и осуществляемый в ходе изучения математики на ступени дошкольного образования с целью формирования у детей математических знаний и умений, соответствующих потребностям общества и возможностям интеллектуального развития детей, а также способов рациональной умственной деятельности, способствующих развитию мышления детей и их математической речи.   </vt:lpstr>
      <vt:lpstr>Главной целью современного математического образования дошкольников является формирование у детей основ математической культуры и готовности личности к непрерывному самообразованию и практическому применению математических  знаний</vt:lpstr>
      <vt:lpstr>Основными функциями математического образования являются:  адаптационная, культурологическая, развивающая и прогностическая.  Данные функции взаимосвязаны и взаимодействуют между собой.</vt:lpstr>
      <vt:lpstr>Однако в реальном образовательном процессе можно наблюдать, что математическое образование дошкольников не реализуется целостно, так как раскрываются только отдельные стороны образования – формирование элементарных математических представлений (обучение математике) и математическое развитие. Почти не обращается внимания на математическое воспитание.  </vt:lpstr>
      <vt:lpstr>В  процессе математического образования у  детей необходимо формировать социальные и интеллектуальные личностные свойства и качества: мировоззрение, нравственность, эстетические вкусы, трудовые качества, осознанность; тренируется память, внимание, мышление, речь, волевые качества; формируются умения строить математические модели реальных явлений или процессов, воспитывается математический подхода к анализу явлений, умение исследовать некоторые виды математических моделей, выстраивать простейшие алгоритмы деятельности и др.</vt:lpstr>
      <vt:lpstr>Математическая культура ребенка дошкольного возраста – это личностное  интегративное качество, представляющее собой соответствующий особенностям детского возраста результат взаимодействия ценностно-оценочного, когнитивного, действенно-практического и рефлексивно-оценочного компонентов,  которые характеризуются: </vt:lpstr>
      <vt:lpstr> - соответствующим возрасту уровнем сформированности   ценностного отношения к получаемым математическим знаниям (ценностно-оценочный компонент); -  задаваемым обществом объемом математических знаний и умений, необходимых для успешной адаптации ребенка к процессам социальной коммуникации  (когнитивный компонент); - уровнем развития способности к рефлексии процесса (рефлексивно-оценочный компонент) и к практическому применению в самостоятельной деятельности математических знаний и умений  (действенно-практический компонент).</vt:lpstr>
      <vt:lpstr>В настоящее время в связи с процессами информатизации и технологизации, происходящими в современном обществе, математическому образованию отводится особая роль, так как математика относится к весьма значимым областям знаний. Посредством математического образования уже в дошкольном возрасте следует закладывать предпосылки успешной адаптации растущего человека к ускоряющимся процессам информатизации и технологизации общества, закладывать основы необходимой современному человеку математической культуры.  Согласно закону РФ «Об образовании»  содержание образования должно быть направлено на решение задач формирования общей культуры личности, ее адаптации к жизни в обществе, создание основы для осознанного выбора и освоения профессиональных образовательных программ, т.е. содержание образования должно обеспечивать формирование человека для полноценной интеграции в современное общество. </vt:lpstr>
      <vt:lpstr>Распоряжением Правительства Российской Федерации от 24.12.2013 года (№ 2506 – р)  создана Концепция развития математического образования в Российской Федерации, которая представляет собой систему взглядов на базовые принципы, цели, задачи и основные направления развития математического образования в Российской Федерации  ЦЕЛИ   Концепции:  вывести российское математическое образование на лидирующее положение в мире. Математика в России должна стать передовой и привлекательной областью знания и деятельности, получение математических знаний – осознанным и внутренне мотивированным процессом</vt:lpstr>
      <vt:lpstr>                                                    ЗАДАЧИ  Концепции  Модернизация содержания учебных программ математического образования на всех уровнях (с обеспечением их преемственности) исходя из потребностей обучающихся и потребностей общества во всеобщей математической грамотности, в специалистах различного профиля и уровня математической подготовки, в высоких достижениях науки и практики;  Обеспечение отсутствия пробелов в базовых знаниях для каждого обучающегося, формирование у участников образовательных отношений установки "нет неспособных к математике детей", обеспечение уверенности в честной и адекватной задачам образования государственной итоговой аттестации, предоставление учителям инструментов диагностики (в том числе автоматизированной) и преодоления индивидуальных трудностей;  Обеспечение наличия общедоступных информационных ресурсов, необходимых для реализации учебных программ математического образования, в том числе в электронном формате, инструментов деятельности обучающихся и педагогов, применение современных технологий образовательного процесса;  </vt:lpstr>
      <vt:lpstr> Повышение качества работы преподавателей математики (от педагоги-ческих работников общеобразовательных организаций до научно-педагогических работников образовательных организаций высшего образования), усиление механизмов их материальной и социальной поддержки, обеспечение им возможности обращаться к лучшим образцам российского и мирового математического образования, достижениям педагогической науки и современным образовательным технологиям, создание и реализация ими собственных педагогических подходов и авторских программ;  Поддержка лидеров математического образования (организаций и отдельных педагогов и ученых, а также структур, формирующихся вокруг лидеров), выявление новых активных лидеров;  Обеспечение обучающимся, имеющим высокую мотивацию и проявляющим выдающиеся математические способности, всех условий для развития и применения этих способностей;  Популяризация математических знаний и математического образования. </vt:lpstr>
      <vt:lpstr> ОСНОВНЫЕ  ПОЛОЖЕНИЯ   РЕАЛИЗАЦИИ  КОНЦЕПЦИИ  Каждый гражданин России, независимо от возраста, имеет право на бесплатное математическое образование, учитывающее его профессиональную направленность и индивидуальные интеллектуальные запросы. Система математического образования предусматривает равные стартовые возможности и учитывает на каждом этапе уже достигнутый уровень. Математическое образование осуществляется в образовательных учреждениях дошкольного, основного, профессионального и дополнительного образования, высших учебных заведениях, в семье, в форме самообразования, а также в форме общественных образовательных объединений. Ответственность за результаты математического образования гражданина Российской Федерации совместно несут государство, родители и сам гражданин. Основным заказчиком массового общего математического образования является общество. Государство формирует этот заказ на всех уровнях, исходя из потребностей промышленности и бизнеса, научно-исследовательской базы страны, здравоохранения, институтов государственного управления и образования, и обеспечивает поддержку, в том числе – финансирование этого заказа. В  общественных интересах государство осуществляет административную, законодательную и финансовую поддержку фундаментальных и прикладных математических исследований, соответствующих потребностям науки, культуры, экономики и военно-промышленного комплекса России. </vt:lpstr>
      <vt:lpstr>При Министерстве образования и науки  Хабаровского края создан Краевой общественный Совет по вопросам развития физико – математического образования. Разработан комплекс мер по реализации развития физико – математического образования Хабаровского края на 2014 – 2016 г.г.</vt:lpstr>
      <vt:lpstr>Слайд 17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48</cp:revision>
  <dcterms:created xsi:type="dcterms:W3CDTF">2014-10-06T00:14:44Z</dcterms:created>
  <dcterms:modified xsi:type="dcterms:W3CDTF">2015-02-09T02:30:18Z</dcterms:modified>
</cp:coreProperties>
</file>