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620688"/>
            <a:ext cx="7175351" cy="430476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Реализация коррекционной работы с детьми с ОВЗ в условиях общеобразовательной программы 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99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Модель профессиональной взаимосвязи всех специалистов ДОУ (педагога-психолога, учителя-логопеда, воспитателя, музыкального руководителя, инструктора по физической культуре) в работе с ребенком с ограниченными возможностями здоровья следующая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b="1" i="1" u="sng" dirty="0" smtClean="0"/>
              <a:t>Педагог-психолог</a:t>
            </a:r>
            <a:r>
              <a:rPr lang="ru-RU" b="1" i="1" u="sng" dirty="0"/>
              <a:t>:</a:t>
            </a:r>
          </a:p>
          <a:p>
            <a:r>
              <a:rPr lang="ru-RU" dirty="0"/>
              <a:t>• организует взаимодействие педагогов;</a:t>
            </a:r>
          </a:p>
          <a:p>
            <a:r>
              <a:rPr lang="ru-RU" dirty="0"/>
              <a:t>• разрабатывает коррекционные программы индивидуального развития ребенка;</a:t>
            </a:r>
          </a:p>
          <a:p>
            <a:r>
              <a:rPr lang="ru-RU" dirty="0"/>
              <a:t>• проводит психопрофилактическую и психодиагностическую работу с детьми;</a:t>
            </a:r>
          </a:p>
          <a:p>
            <a:r>
              <a:rPr lang="ru-RU" dirty="0"/>
              <a:t>• организует специальную коррекционную работу с детьми, входящими в группу риска;</a:t>
            </a:r>
          </a:p>
          <a:p>
            <a:r>
              <a:rPr lang="ru-RU" dirty="0"/>
              <a:t>• повышает уровень психологической компетентности педагогов детского сада;</a:t>
            </a:r>
          </a:p>
          <a:p>
            <a:r>
              <a:rPr lang="ru-RU" dirty="0"/>
              <a:t>• проводит консультативную работу с родителями.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272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-63365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b="1" i="1" u="sng" dirty="0" smtClean="0"/>
              <a:t>Учитель-логопед</a:t>
            </a:r>
            <a:r>
              <a:rPr lang="ru-RU" b="1" i="1" u="sng" dirty="0"/>
              <a:t>:</a:t>
            </a:r>
          </a:p>
          <a:p>
            <a:r>
              <a:rPr lang="ru-RU" dirty="0"/>
              <a:t>• диагностирует уровень импрессивной и экспрессивной речи;</a:t>
            </a:r>
          </a:p>
          <a:p>
            <a:r>
              <a:rPr lang="ru-RU" dirty="0"/>
              <a:t>• составляет индивидуальные планы развития;</a:t>
            </a:r>
          </a:p>
          <a:p>
            <a:r>
              <a:rPr lang="ru-RU" dirty="0"/>
              <a:t>• проводит индивидуальные занятия (постановка правильного речевого дыхания, коррекция звуков, их автоматизация, дифференциация и введение в самостоятельную речь, подгрупповые занятия (формирование фонематических процессов) ;</a:t>
            </a:r>
          </a:p>
          <a:p>
            <a:r>
              <a:rPr lang="ru-RU" dirty="0"/>
              <a:t>• консультирует педагогических работников и родителей о применении логопедических методов и технологий коррекционно-развивающей работы;</a:t>
            </a:r>
          </a:p>
          <a:p>
            <a:endParaRPr lang="ru-RU" b="1" i="1" u="sng" dirty="0" smtClean="0"/>
          </a:p>
          <a:p>
            <a:r>
              <a:rPr lang="ru-RU" b="1" i="1" u="sng" dirty="0" smtClean="0"/>
              <a:t>Музыкальный </a:t>
            </a:r>
            <a:r>
              <a:rPr lang="ru-RU" b="1" i="1" u="sng" dirty="0"/>
              <a:t>руководитель:</a:t>
            </a:r>
          </a:p>
          <a:p>
            <a:r>
              <a:rPr lang="ru-RU" dirty="0"/>
              <a:t>• Осуществляет музыкальное и эстетическое воспитание детей;</a:t>
            </a:r>
          </a:p>
          <a:p>
            <a:r>
              <a:rPr lang="ru-RU" dirty="0"/>
              <a:t>• Учитывает психологическое, речевое и физическое развитие детей при подбор материала для занятий;</a:t>
            </a:r>
          </a:p>
          <a:p>
            <a:r>
              <a:rPr lang="ru-RU" dirty="0"/>
              <a:t>• Использует на занятиях элементы музыкотерапии и др. </a:t>
            </a:r>
          </a:p>
          <a:p>
            <a:endParaRPr lang="ru-RU" dirty="0" smtClean="0"/>
          </a:p>
          <a:p>
            <a:r>
              <a:rPr lang="ru-RU" b="1" i="1" u="sng" dirty="0" smtClean="0"/>
              <a:t>Инструктор </a:t>
            </a:r>
            <a:r>
              <a:rPr lang="ru-RU" b="1" i="1" u="sng" dirty="0"/>
              <a:t>по физической культуре:</a:t>
            </a:r>
          </a:p>
          <a:p>
            <a:r>
              <a:rPr lang="ru-RU" dirty="0"/>
              <a:t>• Осуществляет укрепление здоровья детей;</a:t>
            </a:r>
          </a:p>
          <a:p>
            <a:r>
              <a:rPr lang="ru-RU" dirty="0"/>
              <a:t>• Совершенствует психомоторные способности дошкольников. </a:t>
            </a:r>
          </a:p>
        </p:txBody>
      </p:sp>
    </p:spTree>
    <p:extLst>
      <p:ext uri="{BB962C8B-B14F-4D97-AF65-F5344CB8AC3E}">
        <p14:creationId xmlns:p14="http://schemas.microsoft.com/office/powerpoint/2010/main" val="23807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62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/>
              <a:t>Воспитатель</a:t>
            </a:r>
            <a:r>
              <a:rPr lang="ru-RU" b="1" i="1" u="sng" dirty="0" smtClean="0"/>
              <a:t>:</a:t>
            </a:r>
          </a:p>
          <a:p>
            <a:endParaRPr lang="ru-RU" b="1" i="1" u="sng" dirty="0"/>
          </a:p>
          <a:p>
            <a:r>
              <a:rPr lang="ru-RU" dirty="0" smtClean="0"/>
              <a:t>• </a:t>
            </a:r>
            <a:r>
              <a:rPr lang="ru-RU" dirty="0"/>
              <a:t>проводит занятия по продуктивным видам деятельности (рисование, лепка, конструирование) по подгруппам и индивидуально. Организует совместную и самостоятельную деятельность детей;</a:t>
            </a:r>
          </a:p>
          <a:p>
            <a:r>
              <a:rPr lang="ru-RU" dirty="0"/>
              <a:t>• воспитывает культурно-гигиенические навыки, развивает тонкую и общую моторику;</a:t>
            </a:r>
          </a:p>
          <a:p>
            <a:r>
              <a:rPr lang="ru-RU" dirty="0"/>
              <a:t>• организует индивидуальную работу с детьми по заданиям и с учетом рекомендаций специалистов (педагога-психолога, учителя-логопеда) ;</a:t>
            </a:r>
          </a:p>
          <a:p>
            <a:r>
              <a:rPr lang="ru-RU" dirty="0"/>
              <a:t>• применяет здоровьесберегающих технологии, создает благоприятный микроклимат в группе;</a:t>
            </a:r>
          </a:p>
          <a:p>
            <a:r>
              <a:rPr lang="ru-RU" dirty="0"/>
              <a:t>• консультирует родителей о формировании культурно-гигиенических навыков, об индивидуальных особенностях ребенка, об уровне развития мелкой моторики. </a:t>
            </a:r>
          </a:p>
          <a:p>
            <a:endParaRPr lang="ru-RU" b="1" i="1" u="sng" dirty="0" smtClean="0"/>
          </a:p>
          <a:p>
            <a:r>
              <a:rPr lang="ru-RU" b="1" i="1" u="sng" dirty="0" smtClean="0"/>
              <a:t>Медицинский </a:t>
            </a:r>
            <a:r>
              <a:rPr lang="ru-RU" b="1" i="1" u="sng" dirty="0"/>
              <a:t>персонал: </a:t>
            </a:r>
            <a:endParaRPr lang="ru-RU" b="1" i="1" u="sng" dirty="0" smtClean="0"/>
          </a:p>
          <a:p>
            <a:endParaRPr lang="ru-RU" b="1" i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проводит лечебно-профилактические и оздоровительные мероприятия;</a:t>
            </a:r>
          </a:p>
          <a:p>
            <a:r>
              <a:rPr lang="ru-RU" dirty="0"/>
              <a:t>• осуществляет контроль за состоянием здоровья детей посредством регулярных осмотров, за соблюдением требований санитарно-эпидемиологических норм. </a:t>
            </a:r>
          </a:p>
          <a:p>
            <a:endParaRPr lang="ru-RU" b="1" i="1" u="sng" dirty="0"/>
          </a:p>
        </p:txBody>
      </p:sp>
    </p:spTree>
    <p:extLst>
      <p:ext uri="{BB962C8B-B14F-4D97-AF65-F5344CB8AC3E}">
        <p14:creationId xmlns:p14="http://schemas.microsoft.com/office/powerpoint/2010/main" val="9802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784976" cy="6552728"/>
          </a:xfrm>
        </p:spPr>
        <p:txBody>
          <a:bodyPr>
            <a:normAutofit fontScale="47500" lnSpcReduction="20000"/>
          </a:bodyPr>
          <a:lstStyle/>
          <a:p>
            <a:pPr marL="45720" indent="0">
              <a:buNone/>
            </a:pPr>
            <a:r>
              <a:rPr lang="ru-RU" sz="6000" b="1" i="1" u="sng" dirty="0" smtClean="0"/>
              <a:t>Актуальность проблемы</a:t>
            </a:r>
          </a:p>
          <a:p>
            <a:endParaRPr lang="ru-RU" dirty="0"/>
          </a:p>
          <a:p>
            <a:endParaRPr lang="ru-RU" dirty="0" smtClean="0"/>
          </a:p>
          <a:p>
            <a:pPr marL="45720" indent="0">
              <a:buNone/>
            </a:pPr>
            <a:r>
              <a:rPr lang="ru-RU" sz="3500" dirty="0" smtClean="0"/>
              <a:t>В </a:t>
            </a:r>
            <a:r>
              <a:rPr lang="ru-RU" sz="3500" dirty="0"/>
              <a:t>массовых ДОУ находится более 30% детей с ОВЗ, интегрированных в среду нормально развивающихся сверстников по разным причинам:</a:t>
            </a:r>
          </a:p>
          <a:p>
            <a:r>
              <a:rPr lang="ru-RU" sz="3500" dirty="0"/>
              <a:t>дети без соответствующих диагнозов, но с нарушениями адаптации; их "интеграция" обусловлена тем, что имеющееся отклонение в развитии еще не выявлено;</a:t>
            </a:r>
          </a:p>
          <a:p>
            <a:r>
              <a:rPr lang="ru-RU" sz="3500" dirty="0"/>
              <a:t>дети, родители которых, зная о нарушении развития ребенка, по разным причинам настаивают на обучении в массовом детском саду.</a:t>
            </a:r>
          </a:p>
          <a:p>
            <a:pPr marL="45720" indent="0">
              <a:buNone/>
            </a:pPr>
            <a:r>
              <a:rPr lang="ru-RU" sz="3500" dirty="0"/>
              <a:t>Решение проблемы обучения и воспитания детей с ОВЗ в рамках существующей системы образования осложнено рядом противоречий между:</a:t>
            </a:r>
          </a:p>
          <a:p>
            <a:r>
              <a:rPr lang="ru-RU" sz="3500" dirty="0"/>
              <a:t>необходимостью реализации индивидуально-дифференцированного подхода в процессе обучения и воспитания детей всех категорий с ОВЗ в ДОУ в зависимости от их психофизических возможностей и отсутствием теоретически обоснованной стратегии организации этого процесса на всех уровнях управления системой ДОУ;</a:t>
            </a:r>
          </a:p>
          <a:p>
            <a:r>
              <a:rPr lang="ru-RU" sz="3500" dirty="0"/>
              <a:t>нарастанием интенсивности социальных преобразований в обществе, порождающих интеллектуализацию образования в дошкольном детстве, усилением учебных нагрузок при обучении и воспитании детей в массовых ДОУ и </a:t>
            </a:r>
            <a:r>
              <a:rPr lang="ru-RU" sz="3500" dirty="0" err="1"/>
              <a:t>неразработанностью</a:t>
            </a:r>
            <a:r>
              <a:rPr lang="ru-RU" sz="3500" dirty="0"/>
              <a:t> системы обучения и воспитания детей с ОВЗ, интегрированных в ДОУ, способствующей сохранению и укреплению здоровья данной категории детей;</a:t>
            </a:r>
          </a:p>
          <a:p>
            <a:r>
              <a:rPr lang="ru-RU" sz="3500" dirty="0"/>
              <a:t>необходимостью поиска альтернативных технологий обучения и воспитания, соответствующих индивидуальным психофизическим особенностям всех категорий детей с ОВЗ и отсутствием системы оценки эффективности и пользы этих технологий в условиях инновационных преобразований для детей с ОВЗ.</a:t>
            </a:r>
          </a:p>
          <a:p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25176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Дети с ограниченными возможностями здоровья (ОВЗ) - это дети, состояние здоровья которых препятствует освоению образовательных программ вне специальных условий обучения и воспитания.</a:t>
            </a:r>
          </a:p>
          <a:p>
            <a:r>
              <a:rPr lang="ru-RU" dirty="0"/>
              <a:t>     Группа дошкольников с ОВЗ чрезвычайно неоднородна. Это определяется, прежде всего, тем, что в нее входят дети с разными нарушениями развития: нарушениями слуха, зрения, речи, опорно-двигательного аппарата, интеллекта, с выраженными расстройствами эмоционально-волевой сферы,  с задержкой и комплексными нарушениями развития.   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36904" cy="5400600"/>
          </a:xfrm>
        </p:spPr>
        <p:txBody>
          <a:bodyPr/>
          <a:lstStyle/>
          <a:p>
            <a:pPr marL="0" lvl="0" indent="0">
              <a:spcBef>
                <a:spcPts val="0"/>
              </a:spcBef>
            </a:pPr>
            <a:r>
              <a:rPr lang="ru-RU" sz="2400" i="1" u="sng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Пояснительная </a:t>
            </a:r>
            <a:r>
              <a:rPr lang="ru-RU" sz="2400" i="1" u="sng" dirty="0">
                <a:solidFill>
                  <a:prstClr val="black"/>
                </a:solidFill>
                <a:effectLst/>
                <a:ea typeface="+mn-ea"/>
                <a:cs typeface="+mn-cs"/>
              </a:rPr>
              <a:t>записка</a:t>
            </a: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П</a:t>
            </a:r>
            <a: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рограмма </a:t>
            </a: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обеспечивает разностороннее развитие детей в возрасте 5-7 лет с учётом их возрастных и индивидуальных особенностей по основным направлениям: физическому, социально-коммуникативному, познавательному, речевому и художественно – </a:t>
            </a:r>
            <a: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эстетическому.</a:t>
            </a:r>
            <a:b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                 Программа </a:t>
            </a: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направлена на:</a:t>
            </a:r>
            <a:b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-создание условий для выравнивания </a:t>
            </a:r>
            <a: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речевого, </a:t>
            </a: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психофизического развития детей и обеспечение их всестороннего гармоничного развития;</a:t>
            </a:r>
            <a:b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- создание условий развития ребенка, открывающих возможности для его позитивной социализации, его личностного развития, </a:t>
            </a:r>
            <a:r>
              <a:rPr lang="ru-RU" sz="1800" b="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развития </a:t>
            </a: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инициативы и творческих способностей на основе сотрудничества со взрослыми и сверстниками и соответствующим возрасту видам деятельности;</a:t>
            </a:r>
            <a:b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  <a:t>- создание развивающей образовательной среды, которая представляет собой систему условий социализации и индивидуализации детей. </a:t>
            </a:r>
            <a:br>
              <a:rPr lang="ru-RU" sz="1800" b="0" dirty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7610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5244"/>
            <a:ext cx="864096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/>
              <a:t>Цели </a:t>
            </a:r>
            <a:r>
              <a:rPr lang="ru-RU" sz="2400" b="1" i="1" u="sng" dirty="0" smtClean="0"/>
              <a:t> коррекционной работы:</a:t>
            </a:r>
          </a:p>
          <a:p>
            <a:endParaRPr lang="ru-RU" sz="2400" b="1" i="1" u="sng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altLang="ru-RU" dirty="0" smtClean="0"/>
              <a:t>-Обеспечение </a:t>
            </a:r>
            <a:r>
              <a:rPr lang="ru-RU" altLang="ru-RU" dirty="0"/>
              <a:t>коррекции недостатков в физическом и психическом развитии детей с ограниченными возможностями здоровья и оказания помощи детям этой категории в освоении общеобразовательной программы.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b="1" i="1" u="sng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-Формирование </a:t>
            </a:r>
            <a:r>
              <a:rPr lang="ru-RU" dirty="0"/>
              <a:t>физически развитого, эмоционально здорового и духовно богатого человека нового поколения, обладающего психофизическим здоровьем, навыками социальной адаптации к явлениям окружающей жизни и интеграции в современное общество.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-</a:t>
            </a:r>
            <a:r>
              <a:rPr lang="ru-RU" dirty="0"/>
              <a:t>Построение системы коррекционно-развивающей работы в </a:t>
            </a:r>
            <a:r>
              <a:rPr lang="ru-RU" dirty="0" smtClean="0"/>
              <a:t>коррекционной группе </a:t>
            </a:r>
            <a:r>
              <a:rPr lang="ru-RU" dirty="0"/>
              <a:t>для детей с тяжелыми нарушениями </a:t>
            </a:r>
            <a:r>
              <a:rPr lang="ru-RU" dirty="0" smtClean="0"/>
              <a:t>речи (</a:t>
            </a:r>
            <a:r>
              <a:rPr lang="ru-RU" dirty="0"/>
              <a:t>общим </a:t>
            </a:r>
            <a:r>
              <a:rPr lang="ru-RU" dirty="0" smtClean="0"/>
              <a:t>недоразвитием </a:t>
            </a:r>
            <a:r>
              <a:rPr lang="ru-RU" dirty="0"/>
              <a:t>речи</a:t>
            </a:r>
            <a:r>
              <a:rPr lang="ru-RU" dirty="0" smtClean="0"/>
              <a:t>), в группе для детей с нарушениями ОДА </a:t>
            </a:r>
            <a:r>
              <a:rPr lang="ru-RU" dirty="0"/>
              <a:t>в возрасте 5-7 лет, предусматривающей полную интеграцию действий всех специалистов дошкольного образовательного учреждения и родителей дошкольников.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-</a:t>
            </a:r>
            <a:r>
              <a:rPr lang="ru-RU" dirty="0"/>
              <a:t>Выравнивание речевого и психофизического развития </a:t>
            </a:r>
            <a:r>
              <a:rPr lang="ru-RU" dirty="0" smtClean="0"/>
              <a:t>детей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0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4624"/>
            <a:ext cx="842493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/>
              <a:t>Задачи </a:t>
            </a:r>
            <a:r>
              <a:rPr lang="ru-RU" sz="2400" b="1" i="1" u="sng" dirty="0" smtClean="0"/>
              <a:t> коррекционной работы</a:t>
            </a:r>
          </a:p>
          <a:p>
            <a:endParaRPr lang="ru-RU" sz="2400" b="1" i="1" u="sng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 обеспечение </a:t>
            </a:r>
            <a:r>
              <a:rPr lang="ru-RU" dirty="0"/>
              <a:t>нормального развития ребенка (в соответствии с условно установленной нормой развития в соответствующем возрасте) 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/>
              <a:t>предупреждение возникновения проблем развития ребенка;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/>
              <a:t>помощь (содействие) ребенку в решении актуальных задач развития, социализации;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/>
              <a:t>формирование педагогической культуры родителей; ориентирование родителей на создание оптимальных педагогических условий в семье, путем обучения родителей специфическим способам и приемам взаимодействия с ребенком на основе разработанной индивидуальной программы.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овладение </a:t>
            </a:r>
            <a:r>
              <a:rPr lang="ru-RU" dirty="0"/>
              <a:t>детьми самостоятельной, связной грамматически правильной речью и коммуникативными навыками;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овладение </a:t>
            </a:r>
            <a:r>
              <a:rPr lang="ru-RU" dirty="0"/>
              <a:t>фонетической системой русского языка;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/>
              <a:t>овладение </a:t>
            </a:r>
            <a:r>
              <a:rPr lang="ru-RU" dirty="0"/>
              <a:t>элементами грамоты, что формирует психологическую готовность к обучению в школе и обеспечивает преемственность со следующей ступенью системы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13538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7"/>
            <a:ext cx="79208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i="1" u="sng" dirty="0"/>
              <a:t>Принципы </a:t>
            </a:r>
            <a:br>
              <a:rPr lang="ru-RU" altLang="ru-RU" sz="2400" b="1" i="1" u="sng" dirty="0"/>
            </a:br>
            <a:r>
              <a:rPr lang="ru-RU" altLang="ru-RU" sz="2400" b="1" i="1" u="sng" dirty="0"/>
              <a:t>коррекционно-развивающей </a:t>
            </a:r>
            <a:r>
              <a:rPr lang="ru-RU" altLang="ru-RU" sz="2400" b="1" i="1" u="sng" dirty="0" smtClean="0"/>
              <a:t>работы:</a:t>
            </a:r>
          </a:p>
          <a:p>
            <a:endParaRPr lang="ru-RU" altLang="ru-RU" sz="2400" b="1" i="1" u="sng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ru-RU" sz="2400" dirty="0"/>
              <a:t>Организация работы в рамках ведущей деятельности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v"/>
              <a:defRPr/>
            </a:pPr>
            <a:endParaRPr lang="ru-RU" sz="2400" dirty="0"/>
          </a:p>
          <a:p>
            <a:pPr>
              <a:buFont typeface="Wingdings" pitchFamily="2" charset="2"/>
              <a:buChar char="v"/>
              <a:defRPr/>
            </a:pPr>
            <a:r>
              <a:rPr lang="ru-RU" sz="2400" dirty="0"/>
              <a:t>Наблюдение за ребенком в динамике продолжающегося психоречевого развития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v"/>
              <a:defRPr/>
            </a:pPr>
            <a:endParaRPr lang="ru-RU" sz="2400" dirty="0"/>
          </a:p>
          <a:p>
            <a:pPr>
              <a:buFont typeface="Wingdings" pitchFamily="2" charset="2"/>
              <a:buChar char="v"/>
              <a:defRPr/>
            </a:pPr>
            <a:r>
              <a:rPr lang="ru-RU" sz="2400" dirty="0"/>
              <a:t> Гибкое сочетание различных видов и форм коррекционно-педагогической работы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v"/>
              <a:defRPr/>
            </a:pPr>
            <a:endParaRPr lang="ru-RU" sz="2400" dirty="0"/>
          </a:p>
          <a:p>
            <a:pPr>
              <a:buFont typeface="Wingdings" pitchFamily="2" charset="2"/>
              <a:buChar char="v"/>
              <a:defRPr/>
            </a:pPr>
            <a:r>
              <a:rPr lang="ru-RU" sz="2400" dirty="0"/>
              <a:t> Тесное взаимодействие с семьей и ближайшим окружением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54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i="1" u="sng" dirty="0"/>
              <a:t>Основные направления коррекционно-развивающей работы </a:t>
            </a:r>
            <a:r>
              <a:rPr lang="ru-RU" altLang="ru-RU" sz="2400" b="1" i="1" u="sng" dirty="0" smtClean="0"/>
              <a:t>в ДОУ:</a:t>
            </a:r>
          </a:p>
          <a:p>
            <a:endParaRPr lang="ru-RU" altLang="ru-RU" sz="2400" b="1" i="1" u="sng" dirty="0" smtClean="0"/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Развитие игровой деятельности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Развитие речевого общения с окружающими (со сверстниками и взрослыми</a:t>
            </a:r>
            <a:r>
              <a:rPr lang="ru-RU" altLang="ru-RU" sz="2000" dirty="0" smtClean="0">
                <a:latin typeface="Arial" charset="0"/>
              </a:rPr>
              <a:t>);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Расширение запаса знаний и представлений об окружающем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Развитие сенсорных функций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 smtClean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Формирование пространственных и временных представлений об окружающем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 Развития внимания, памяти, мышления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Формирование математических представлений</a:t>
            </a:r>
            <a:r>
              <a:rPr lang="ru-RU" altLang="ru-RU" sz="2000" dirty="0" smtClean="0">
                <a:latin typeface="Arial" charset="0"/>
              </a:rPr>
              <a:t>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ru-RU" altLang="ru-RU" sz="2000" dirty="0">
              <a:latin typeface="Arial" charset="0"/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Развитие мелкой моторики, подготовка руки к овладению письмом;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Воспитание навыков самообслуживания и гигиены;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ru-RU" altLang="ru-RU" sz="2000" dirty="0">
                <a:latin typeface="Arial" charset="0"/>
              </a:rPr>
              <a:t>Социальное развитие.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3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79653"/>
            <a:ext cx="8964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i="1" u="sng" dirty="0" smtClean="0"/>
          </a:p>
          <a:p>
            <a:r>
              <a:rPr lang="ru-RU" sz="2400" i="1" u="sng" dirty="0" smtClean="0"/>
              <a:t>Общие </a:t>
            </a:r>
            <a:r>
              <a:rPr lang="ru-RU" sz="2400" i="1" u="sng" dirty="0"/>
              <a:t>принципы и правила коррекционной работы: </a:t>
            </a:r>
            <a:endParaRPr lang="ru-RU" sz="2400" i="1" u="sng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sz="2400" i="1" u="sng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Индивидуальный подход к каждому </a:t>
            </a:r>
            <a:r>
              <a:rPr lang="ru-RU" dirty="0" smtClean="0"/>
              <a:t>ребенку.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Предотвращение наступления утомления, используя для этого разнообразные средства (чередование умственной и практической деятельности, преподнесение материала небольшими дозами, использование интересного и красочного дидактического материала и средств наглядности). </a:t>
            </a:r>
            <a:endParaRPr lang="ru-RU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Использование методов, активизирующих познавательную деятельность </a:t>
            </a:r>
            <a:r>
              <a:rPr lang="ru-RU" dirty="0" smtClean="0"/>
              <a:t>дошкольников, </a:t>
            </a:r>
            <a:r>
              <a:rPr lang="ru-RU" dirty="0"/>
              <a:t>развивающих их устную </a:t>
            </a:r>
            <a:r>
              <a:rPr lang="ru-RU" dirty="0" smtClean="0"/>
              <a:t> речь.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>Проявление педагогического такта. Постоянное поощрение за малейшие успехи, своевременная и тактическая помощь каждому ребёнку, развитие в нём веры в собственные силы и возможности. </a:t>
            </a:r>
          </a:p>
        </p:txBody>
      </p:sp>
    </p:spTree>
    <p:extLst>
      <p:ext uri="{BB962C8B-B14F-4D97-AF65-F5344CB8AC3E}">
        <p14:creationId xmlns:p14="http://schemas.microsoft.com/office/powerpoint/2010/main" val="248569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122</TotalTime>
  <Words>850</Words>
  <Application>Microsoft Office PowerPoint</Application>
  <PresentationFormat>Экран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Реализация коррекционной работы с детьми с ОВЗ в условиях общеобразовательной программы ДОУ</vt:lpstr>
      <vt:lpstr>Презентация PowerPoint</vt:lpstr>
      <vt:lpstr>Презентация PowerPoint</vt:lpstr>
      <vt:lpstr>  Пояснительная записка Программа обеспечивает разностороннее развитие детей в возрасте 5-7 лет с учётом их возрастных и индивидуальных особенностей по основным направлениям: физическому, социально-коммуникативному, познавательному, речевому и художественно – эстетическому.                  Программа направлена на: -создание условий для выравнивания речевого, психофизического развития детей и обеспечение их всестороннего гармоничного развития; - создание условий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деятельности; - создание развивающей образовательной среды, которая представляет собой систему условий социализации и индивидуализации детей.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Коррекционная работа в логопедической группе</dc:title>
  <dc:creator>Рома</dc:creator>
  <cp:lastModifiedBy>Рома</cp:lastModifiedBy>
  <cp:revision>12</cp:revision>
  <dcterms:created xsi:type="dcterms:W3CDTF">2015-11-21T05:32:37Z</dcterms:created>
  <dcterms:modified xsi:type="dcterms:W3CDTF">2015-11-23T12:24:05Z</dcterms:modified>
</cp:coreProperties>
</file>